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notesSlides/notesSlide14.xml" ContentType="application/vnd.openxmlformats-officedocument.presentationml.notesSlide+xml"/>
  <Override PartName="/ppt/charts/chart2.xml" ContentType="application/vnd.openxmlformats-officedocument.drawingml.chart+xml"/>
  <Override PartName="/ppt/notesSlides/notesSlide15.xml" ContentType="application/vnd.openxmlformats-officedocument.presentationml.notesSlide+xml"/>
  <Override PartName="/ppt/charts/chart3.xml" ContentType="application/vnd.openxmlformats-officedocument.drawingml.chart+xml"/>
  <Override PartName="/ppt/notesSlides/notesSlide16.xml" ContentType="application/vnd.openxmlformats-officedocument.presentationml.notesSlide+xml"/>
  <Override PartName="/ppt/charts/chart4.xml" ContentType="application/vnd.openxmlformats-officedocument.drawingml.chart+xml"/>
  <Override PartName="/ppt/notesSlides/notesSlide17.xml" ContentType="application/vnd.openxmlformats-officedocument.presentationml.notesSlide+xml"/>
  <Override PartName="/ppt/charts/chart5.xml" ContentType="application/vnd.openxmlformats-officedocument.drawingml.chart+xml"/>
  <Override PartName="/ppt/notesSlides/notesSlide18.xml" ContentType="application/vnd.openxmlformats-officedocument.presentationml.notesSlide+xml"/>
  <Override PartName="/ppt/charts/chart6.xml" ContentType="application/vnd.openxmlformats-officedocument.drawingml.chart+xml"/>
  <Override PartName="/ppt/notesSlides/notesSlide19.xml" ContentType="application/vnd.openxmlformats-officedocument.presentationml.notesSlide+xml"/>
  <Override PartName="/ppt/charts/chart7.xml" ContentType="application/vnd.openxmlformats-officedocument.drawingml.chart+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8.xml" ContentType="application/vnd.openxmlformats-officedocument.drawingml.chart+xml"/>
  <Override PartName="/ppt/notesSlides/notesSlide23.xml" ContentType="application/vnd.openxmlformats-officedocument.presentationml.notesSlide+xml"/>
  <Override PartName="/ppt/charts/chart9.xml" ContentType="application/vnd.openxmlformats-officedocument.drawingml.chart+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 id="2147483650" r:id="rId2"/>
    <p:sldMasterId id="2147484380" r:id="rId3"/>
  </p:sldMasterIdLst>
  <p:notesMasterIdLst>
    <p:notesMasterId r:id="rId30"/>
  </p:notesMasterIdLst>
  <p:sldIdLst>
    <p:sldId id="256" r:id="rId4"/>
    <p:sldId id="258" r:id="rId5"/>
    <p:sldId id="259" r:id="rId6"/>
    <p:sldId id="262" r:id="rId7"/>
    <p:sldId id="263" r:id="rId8"/>
    <p:sldId id="265" r:id="rId9"/>
    <p:sldId id="311" r:id="rId10"/>
    <p:sldId id="267" r:id="rId11"/>
    <p:sldId id="313" r:id="rId12"/>
    <p:sldId id="312" r:id="rId13"/>
    <p:sldId id="268" r:id="rId14"/>
    <p:sldId id="269" r:id="rId15"/>
    <p:sldId id="270" r:id="rId16"/>
    <p:sldId id="272" r:id="rId17"/>
    <p:sldId id="300" r:id="rId18"/>
    <p:sldId id="298" r:id="rId19"/>
    <p:sldId id="301" r:id="rId20"/>
    <p:sldId id="302" r:id="rId21"/>
    <p:sldId id="297" r:id="rId22"/>
    <p:sldId id="303" r:id="rId23"/>
    <p:sldId id="275" r:id="rId24"/>
    <p:sldId id="276" r:id="rId25"/>
    <p:sldId id="299" r:id="rId26"/>
    <p:sldId id="304" r:id="rId27"/>
    <p:sldId id="283" r:id="rId28"/>
    <p:sldId id="287" r:id="rId29"/>
  </p:sldIdLst>
  <p:sldSz cx="9907588" cy="6858000"/>
  <p:notesSz cx="6797675" cy="9926638"/>
  <p:defaultTextStyle>
    <a:defPPr>
      <a:defRPr lang="en-GB"/>
    </a:defPPr>
    <a:lvl1pPr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1pPr>
    <a:lvl2pPr marL="742950" indent="-28575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2pPr>
    <a:lvl3pPr marL="11430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3pPr>
    <a:lvl4pPr marL="16002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4pPr>
    <a:lvl5pPr marL="20574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5pPr>
    <a:lvl6pPr marL="22860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6pPr>
    <a:lvl7pPr marL="27432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7pPr>
    <a:lvl8pPr marL="32004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8pPr>
    <a:lvl9pPr marL="36576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A3CE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4" autoAdjust="0"/>
    <p:restoredTop sz="94559" autoAdjust="0"/>
  </p:normalViewPr>
  <p:slideViewPr>
    <p:cSldViewPr>
      <p:cViewPr varScale="1">
        <p:scale>
          <a:sx n="109" d="100"/>
          <a:sy n="109" d="100"/>
        </p:scale>
        <p:origin x="1416" y="108"/>
      </p:cViewPr>
      <p:guideLst>
        <p:guide orient="horz" pos="2160"/>
        <p:guide pos="2880"/>
      </p:guideLst>
    </p:cSldViewPr>
  </p:slideViewPr>
  <p:outlineViewPr>
    <p:cViewPr varScale="1">
      <p:scale>
        <a:sx n="170" d="200"/>
        <a:sy n="170" d="200"/>
      </p:scale>
      <p:origin x="0" y="29406"/>
    </p:cViewPr>
  </p:outlineViewPr>
  <p:notesTextViewPr>
    <p:cViewPr>
      <p:scale>
        <a:sx n="100" d="100"/>
        <a:sy n="100" d="100"/>
      </p:scale>
      <p:origin x="0" y="0"/>
    </p:cViewPr>
  </p:notesTextViewPr>
  <p:notesViewPr>
    <p:cSldViewPr>
      <p:cViewPr varScale="1">
        <p:scale>
          <a:sx n="59" d="100"/>
          <a:sy n="59" d="100"/>
        </p:scale>
        <p:origin x="-1752" y="-72"/>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 Id="rId8" Type="http://schemas.openxmlformats.org/officeDocument/2006/relationships/slide" Target="slides/slide5.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Excel.xlsx"/></Relationships>
</file>

<file path=ppt/charts/_rels/chart2.xml.rels><?xml version="1.0" encoding="UTF-8" standalone="yes"?>
<Relationships xmlns="http://schemas.openxmlformats.org/package/2006/relationships"><Relationship Id="rId1" Type="http://schemas.openxmlformats.org/officeDocument/2006/relationships/package" Target="../embeddings/_____Microsoft_Excel1.xlsx"/></Relationships>
</file>

<file path=ppt/charts/_rels/chart3.xml.rels><?xml version="1.0" encoding="UTF-8" standalone="yes"?>
<Relationships xmlns="http://schemas.openxmlformats.org/package/2006/relationships"><Relationship Id="rId1" Type="http://schemas.openxmlformats.org/officeDocument/2006/relationships/package" Target="../embeddings/_____Microsoft_Excel2.xlsx"/></Relationships>
</file>

<file path=ppt/charts/_rels/chart4.xml.rels><?xml version="1.0" encoding="UTF-8" standalone="yes"?>
<Relationships xmlns="http://schemas.openxmlformats.org/package/2006/relationships"><Relationship Id="rId1" Type="http://schemas.openxmlformats.org/officeDocument/2006/relationships/package" Target="../embeddings/_____Microsoft_Excel3.xlsx"/></Relationships>
</file>

<file path=ppt/charts/_rels/chart5.xml.rels><?xml version="1.0" encoding="UTF-8" standalone="yes"?>
<Relationships xmlns="http://schemas.openxmlformats.org/package/2006/relationships"><Relationship Id="rId1" Type="http://schemas.openxmlformats.org/officeDocument/2006/relationships/package" Target="../embeddings/_____Microsoft_Excel4.xlsx"/></Relationships>
</file>

<file path=ppt/charts/_rels/chart6.xml.rels><?xml version="1.0" encoding="UTF-8" standalone="yes"?>
<Relationships xmlns="http://schemas.openxmlformats.org/package/2006/relationships"><Relationship Id="rId1" Type="http://schemas.openxmlformats.org/officeDocument/2006/relationships/package" Target="../embeddings/_____Microsoft_Excel5.xlsx"/></Relationships>
</file>

<file path=ppt/charts/_rels/chart7.xml.rels><?xml version="1.0" encoding="UTF-8" standalone="yes"?>
<Relationships xmlns="http://schemas.openxmlformats.org/package/2006/relationships"><Relationship Id="rId1" Type="http://schemas.openxmlformats.org/officeDocument/2006/relationships/package" Target="../embeddings/_____Microsoft_Excel6.xlsx"/></Relationships>
</file>

<file path=ppt/charts/_rels/chart8.xml.rels><?xml version="1.0" encoding="UTF-8" standalone="yes"?>
<Relationships xmlns="http://schemas.openxmlformats.org/package/2006/relationships"><Relationship Id="rId1" Type="http://schemas.openxmlformats.org/officeDocument/2006/relationships/package" Target="../embeddings/_____Microsoft_Excel7.xlsx"/></Relationships>
</file>

<file path=ppt/charts/_rels/chart9.xml.rels><?xml version="1.0" encoding="UTF-8" standalone="yes"?>
<Relationships xmlns="http://schemas.openxmlformats.org/package/2006/relationships"><Relationship Id="rId1" Type="http://schemas.openxmlformats.org/officeDocument/2006/relationships/package" Target="../embeddings/_____Microsoft_Excel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tx>
        <c:rich>
          <a:bodyPr/>
          <a:lstStyle/>
          <a:p>
            <a:pPr>
              <a:defRPr/>
            </a:pPr>
            <a:r>
              <a:rPr lang="ru-RU" dirty="0"/>
              <a:t>Доходы бюджета муниципального образования сельское поселение  Уэлен </a:t>
            </a:r>
            <a:r>
              <a:rPr lang="en-US" dirty="0" smtClean="0"/>
              <a:t>23 023,1</a:t>
            </a:r>
            <a:r>
              <a:rPr lang="ru-RU" dirty="0" err="1" smtClean="0"/>
              <a:t>тыс.рублей</a:t>
            </a:r>
            <a:endParaRPr lang="ru-RU" dirty="0"/>
          </a:p>
        </c:rich>
      </c:tx>
      <c:layout>
        <c:manualLayout>
          <c:xMode val="edge"/>
          <c:yMode val="edge"/>
          <c:x val="0.15446942189221166"/>
          <c:y val="3.0573220332191297E-2"/>
        </c:manualLayout>
      </c:layout>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8.7907611548556433E-2"/>
          <c:y val="0.25328044668573729"/>
          <c:w val="0.50964807860555916"/>
          <c:h val="0.59191306142911881"/>
        </c:manualLayout>
      </c:layout>
      <c:pie3DChart>
        <c:varyColors val="1"/>
        <c:ser>
          <c:idx val="0"/>
          <c:order val="0"/>
          <c:tx>
            <c:strRef>
              <c:f>Лист1!$B$1</c:f>
              <c:strCache>
                <c:ptCount val="1"/>
                <c:pt idx="0">
                  <c:v>Доходы бюджета МО сельское поселение </c:v>
                </c:pt>
              </c:strCache>
            </c:strRef>
          </c:tx>
          <c:dPt>
            <c:idx val="0"/>
            <c:bubble3D val="0"/>
            <c:extLst>
              <c:ext xmlns:c16="http://schemas.microsoft.com/office/drawing/2014/chart" uri="{C3380CC4-5D6E-409C-BE32-E72D297353CC}">
                <c16:uniqueId val="{00000000-618C-47CF-BB56-F9090B23B101}"/>
              </c:ext>
            </c:extLst>
          </c:dPt>
          <c:dPt>
            <c:idx val="1"/>
            <c:bubble3D val="0"/>
            <c:extLst>
              <c:ext xmlns:c16="http://schemas.microsoft.com/office/drawing/2014/chart" uri="{C3380CC4-5D6E-409C-BE32-E72D297353CC}">
                <c16:uniqueId val="{00000001-618C-47CF-BB56-F9090B23B101}"/>
              </c:ext>
            </c:extLst>
          </c:dPt>
          <c:dPt>
            <c:idx val="2"/>
            <c:bubble3D val="0"/>
            <c:extLst>
              <c:ext xmlns:c16="http://schemas.microsoft.com/office/drawing/2014/chart" uri="{C3380CC4-5D6E-409C-BE32-E72D297353CC}">
                <c16:uniqueId val="{00000002-618C-47CF-BB56-F9090B23B101}"/>
              </c:ext>
            </c:extLst>
          </c:dPt>
          <c:dLbls>
            <c:dLbl>
              <c:idx val="0"/>
              <c:layout>
                <c:manualLayout>
                  <c:x val="-8.2314900751474504E-2"/>
                  <c:y val="-2.4063393349716636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618C-47CF-BB56-F9090B23B101}"/>
                </c:ext>
              </c:extLst>
            </c:dLbl>
            <c:dLbl>
              <c:idx val="1"/>
              <c:layout>
                <c:manualLayout>
                  <c:x val="8.4691095258443538E-2"/>
                  <c:y val="-3.1335372887306305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618C-47CF-BB56-F9090B23B101}"/>
                </c:ext>
              </c:extLst>
            </c:dLbl>
            <c:dLbl>
              <c:idx val="2"/>
              <c:layout>
                <c:manualLayout>
                  <c:x val="1.0104996909638696E-2"/>
                  <c:y val="3.7166052985115605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618C-47CF-BB56-F9090B23B101}"/>
                </c:ext>
              </c:extLst>
            </c:dLbl>
            <c:spPr>
              <a:noFill/>
              <a:ln w="25344">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Лист1!$A$2:$A$4</c:f>
              <c:strCache>
                <c:ptCount val="3"/>
                <c:pt idx="0">
                  <c:v>2,38 %  Налоговые доходы</c:v>
                </c:pt>
                <c:pt idx="1">
                  <c:v>1,22 %  Неналоговые доходы</c:v>
                </c:pt>
                <c:pt idx="2">
                  <c:v>96,40 %  Безвозмездные поступления</c:v>
                </c:pt>
              </c:strCache>
            </c:strRef>
          </c:cat>
          <c:val>
            <c:numRef>
              <c:f>Лист1!$B$2:$B$4</c:f>
              <c:numCache>
                <c:formatCode>0.0</c:formatCode>
                <c:ptCount val="3"/>
                <c:pt idx="0" formatCode="General">
                  <c:v>548.9</c:v>
                </c:pt>
                <c:pt idx="1">
                  <c:v>280.5</c:v>
                </c:pt>
                <c:pt idx="2" formatCode="General">
                  <c:v>22193.7</c:v>
                </c:pt>
              </c:numCache>
            </c:numRef>
          </c:val>
          <c:extLst>
            <c:ext xmlns:c16="http://schemas.microsoft.com/office/drawing/2014/chart" uri="{C3380CC4-5D6E-409C-BE32-E72D297353CC}">
              <c16:uniqueId val="{00000003-618C-47CF-BB56-F9090B23B101}"/>
            </c:ext>
          </c:extLst>
        </c:ser>
        <c:ser>
          <c:idx val="1"/>
          <c:order val="1"/>
          <c:tx>
            <c:strRef>
              <c:f>Лист1!$C$1</c:f>
              <c:strCache>
                <c:ptCount val="1"/>
                <c:pt idx="0">
                  <c:v>Столбец1</c:v>
                </c:pt>
              </c:strCache>
            </c:strRef>
          </c:tx>
          <c:dPt>
            <c:idx val="0"/>
            <c:bubble3D val="0"/>
            <c:extLst>
              <c:ext xmlns:c16="http://schemas.microsoft.com/office/drawing/2014/chart" uri="{C3380CC4-5D6E-409C-BE32-E72D297353CC}">
                <c16:uniqueId val="{00000004-618C-47CF-BB56-F9090B23B101}"/>
              </c:ext>
            </c:extLst>
          </c:dPt>
          <c:dPt>
            <c:idx val="1"/>
            <c:bubble3D val="0"/>
            <c:extLst>
              <c:ext xmlns:c16="http://schemas.microsoft.com/office/drawing/2014/chart" uri="{C3380CC4-5D6E-409C-BE32-E72D297353CC}">
                <c16:uniqueId val="{00000005-618C-47CF-BB56-F9090B23B101}"/>
              </c:ext>
            </c:extLst>
          </c:dPt>
          <c:dPt>
            <c:idx val="2"/>
            <c:bubble3D val="0"/>
            <c:extLst>
              <c:ext xmlns:c16="http://schemas.microsoft.com/office/drawing/2014/chart" uri="{C3380CC4-5D6E-409C-BE32-E72D297353CC}">
                <c16:uniqueId val="{00000006-618C-47CF-BB56-F9090B23B101}"/>
              </c:ext>
            </c:extLst>
          </c:dPt>
          <c:cat>
            <c:strRef>
              <c:f>Лист1!$A$2:$A$4</c:f>
              <c:strCache>
                <c:ptCount val="3"/>
                <c:pt idx="0">
                  <c:v>2,38 %  Налоговые доходы</c:v>
                </c:pt>
                <c:pt idx="1">
                  <c:v>1,22 %  Неналоговые доходы</c:v>
                </c:pt>
                <c:pt idx="2">
                  <c:v>96,40 %  Безвозмездные поступления</c:v>
                </c:pt>
              </c:strCache>
            </c:strRef>
          </c:cat>
          <c:val>
            <c:numRef>
              <c:f>Лист1!$C$2:$C$4</c:f>
              <c:numCache>
                <c:formatCode>0.00</c:formatCode>
                <c:ptCount val="3"/>
                <c:pt idx="0">
                  <c:v>2.3841272461136858</c:v>
                </c:pt>
                <c:pt idx="1">
                  <c:v>1.2183415786753302</c:v>
                </c:pt>
                <c:pt idx="2">
                  <c:v>96.397531175210972</c:v>
                </c:pt>
              </c:numCache>
            </c:numRef>
          </c:val>
          <c:extLst>
            <c:ext xmlns:c16="http://schemas.microsoft.com/office/drawing/2014/chart" uri="{C3380CC4-5D6E-409C-BE32-E72D297353CC}">
              <c16:uniqueId val="{00000007-618C-47CF-BB56-F9090B23B101}"/>
            </c:ext>
          </c:extLst>
        </c:ser>
        <c:dLbls>
          <c:showLegendKey val="0"/>
          <c:showVal val="0"/>
          <c:showCatName val="0"/>
          <c:showSerName val="0"/>
          <c:showPercent val="0"/>
          <c:showBubbleSize val="0"/>
          <c:showLeaderLines val="1"/>
        </c:dLbls>
      </c:pie3DChart>
      <c:spPr>
        <a:noFill/>
        <a:ln w="25372">
          <a:noFill/>
        </a:ln>
      </c:spPr>
    </c:plotArea>
    <c:legend>
      <c:legendPos val="r"/>
      <c:layout>
        <c:manualLayout>
          <c:xMode val="edge"/>
          <c:yMode val="edge"/>
          <c:x val="0.65561074654814366"/>
          <c:y val="0.19830723707307285"/>
          <c:w val="0.33609336682897356"/>
          <c:h val="0.55765284116555491"/>
        </c:manualLayout>
      </c:layout>
      <c:overlay val="0"/>
    </c:legend>
    <c:plotVisOnly val="1"/>
    <c:dispBlanksAs val="zero"/>
    <c:showDLblsOverMax val="0"/>
  </c:chart>
  <c:txPr>
    <a:bodyPr/>
    <a:lstStyle/>
    <a:p>
      <a:pPr>
        <a:defRPr sz="1796"/>
      </a:pPr>
      <a:endParaRPr lang="ru-RU"/>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Доходы бюджета МО сельское поселение Уэлен </c:v>
                </c:pt>
              </c:strCache>
            </c:strRef>
          </c:tx>
          <c:invertIfNegative val="0"/>
          <c:dLbls>
            <c:dLbl>
              <c:idx val="1"/>
              <c:spPr/>
              <c:txPr>
                <a:bodyPr/>
                <a:lstStyle/>
                <a:p>
                  <a:pPr>
                    <a:defRPr/>
                  </a:pPr>
                  <a:endParaRPr lang="ru-RU"/>
                </a:p>
              </c:txPr>
              <c:showLegendKey val="0"/>
              <c:showVal val="1"/>
              <c:showCatName val="0"/>
              <c:showSerName val="0"/>
              <c:showPercent val="0"/>
              <c:showBubbleSize val="0"/>
              <c:extLst>
                <c:ext xmlns:c16="http://schemas.microsoft.com/office/drawing/2014/chart" uri="{C3380CC4-5D6E-409C-BE32-E72D297353CC}">
                  <c16:uniqueId val="{00000000-6666-4A3A-8788-2D17FCB99B2E}"/>
                </c:ext>
              </c:extLst>
            </c:dLbl>
            <c:spPr>
              <a:noFill/>
              <a:ln w="25383">
                <a:noFill/>
              </a:ln>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Лист1!$A$2:$A$5</c:f>
              <c:strCache>
                <c:ptCount val="4"/>
                <c:pt idx="0">
                  <c:v>2023 год</c:v>
                </c:pt>
                <c:pt idx="1">
                  <c:v>2024 год</c:v>
                </c:pt>
                <c:pt idx="2">
                  <c:v>2025 год</c:v>
                </c:pt>
                <c:pt idx="3">
                  <c:v>2026 год</c:v>
                </c:pt>
              </c:strCache>
            </c:strRef>
          </c:cat>
          <c:val>
            <c:numRef>
              <c:f>Лист1!$B$2:$B$5</c:f>
              <c:numCache>
                <c:formatCode>General</c:formatCode>
                <c:ptCount val="4"/>
                <c:pt idx="0">
                  <c:v>220578.6</c:v>
                </c:pt>
                <c:pt idx="1">
                  <c:v>5918.4</c:v>
                </c:pt>
                <c:pt idx="2">
                  <c:v>152594.1</c:v>
                </c:pt>
                <c:pt idx="3" formatCode="0.0">
                  <c:v>23023.1</c:v>
                </c:pt>
              </c:numCache>
            </c:numRef>
          </c:val>
          <c:extLst>
            <c:ext xmlns:c16="http://schemas.microsoft.com/office/drawing/2014/chart" uri="{C3380CC4-5D6E-409C-BE32-E72D297353CC}">
              <c16:uniqueId val="{00000001-6A5A-496E-9DC3-1B8F087DCBD5}"/>
            </c:ext>
          </c:extLst>
        </c:ser>
        <c:dLbls>
          <c:showLegendKey val="0"/>
          <c:showVal val="0"/>
          <c:showCatName val="0"/>
          <c:showSerName val="0"/>
          <c:showPercent val="0"/>
          <c:showBubbleSize val="0"/>
        </c:dLbls>
        <c:gapWidth val="100"/>
        <c:shape val="box"/>
        <c:axId val="121300480"/>
        <c:axId val="121302016"/>
        <c:axId val="0"/>
      </c:bar3DChart>
      <c:catAx>
        <c:axId val="121300480"/>
        <c:scaling>
          <c:orientation val="minMax"/>
        </c:scaling>
        <c:delete val="0"/>
        <c:axPos val="b"/>
        <c:numFmt formatCode="General" sourceLinked="1"/>
        <c:majorTickMark val="out"/>
        <c:minorTickMark val="none"/>
        <c:tickLblPos val="nextTo"/>
        <c:crossAx val="121302016"/>
        <c:crosses val="autoZero"/>
        <c:auto val="1"/>
        <c:lblAlgn val="ctr"/>
        <c:lblOffset val="100"/>
        <c:noMultiLvlLbl val="0"/>
      </c:catAx>
      <c:valAx>
        <c:axId val="121302016"/>
        <c:scaling>
          <c:orientation val="minMax"/>
        </c:scaling>
        <c:delete val="0"/>
        <c:axPos val="l"/>
        <c:majorGridlines/>
        <c:numFmt formatCode="General" sourceLinked="1"/>
        <c:majorTickMark val="out"/>
        <c:minorTickMark val="none"/>
        <c:tickLblPos val="nextTo"/>
        <c:crossAx val="121300480"/>
        <c:crosses val="autoZero"/>
        <c:crossBetween val="between"/>
      </c:valAx>
      <c:spPr>
        <a:noFill/>
        <a:ln w="25383">
          <a:noFill/>
        </a:ln>
      </c:spPr>
    </c:plotArea>
    <c:plotVisOnly val="1"/>
    <c:dispBlanksAs val="zero"/>
    <c:showDLblsOverMax val="0"/>
  </c:chart>
  <c:txPr>
    <a:bodyPr/>
    <a:lstStyle/>
    <a:p>
      <a:pPr>
        <a:defRPr sz="1796"/>
      </a:pPr>
      <a:endParaRPr lang="ru-RU"/>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layout/>
      <c:overlay val="0"/>
    </c:title>
    <c:autoTitleDeleted val="0"/>
    <c:view3D>
      <c:rotX val="30"/>
      <c:rotY val="0"/>
      <c:rAngAx val="0"/>
      <c:perspective val="0"/>
    </c:view3D>
    <c:floor>
      <c:thickness val="0"/>
    </c:floor>
    <c:sideWall>
      <c:thickness val="0"/>
    </c:sideWall>
    <c:backWall>
      <c:thickness val="0"/>
    </c:backWall>
    <c:plotArea>
      <c:layout/>
      <c:pie3DChart>
        <c:varyColors val="1"/>
        <c:ser>
          <c:idx val="0"/>
          <c:order val="0"/>
          <c:tx>
            <c:strRef>
              <c:f>Лист1!$B$1</c:f>
              <c:strCache>
                <c:ptCount val="1"/>
                <c:pt idx="0">
                  <c:v>Структура налоговых доходов</c:v>
                </c:pt>
              </c:strCache>
            </c:strRef>
          </c:tx>
          <c:dPt>
            <c:idx val="0"/>
            <c:bubble3D val="0"/>
            <c:extLst>
              <c:ext xmlns:c16="http://schemas.microsoft.com/office/drawing/2014/chart" uri="{C3380CC4-5D6E-409C-BE32-E72D297353CC}">
                <c16:uniqueId val="{00000000-664B-4FCC-8B08-4445401B8C87}"/>
              </c:ext>
            </c:extLst>
          </c:dPt>
          <c:dPt>
            <c:idx val="1"/>
            <c:bubble3D val="0"/>
            <c:extLst>
              <c:ext xmlns:c16="http://schemas.microsoft.com/office/drawing/2014/chart" uri="{C3380CC4-5D6E-409C-BE32-E72D297353CC}">
                <c16:uniqueId val="{00000001-664B-4FCC-8B08-4445401B8C87}"/>
              </c:ext>
            </c:extLst>
          </c:dPt>
          <c:dPt>
            <c:idx val="2"/>
            <c:bubble3D val="0"/>
            <c:extLst>
              <c:ext xmlns:c16="http://schemas.microsoft.com/office/drawing/2014/chart" uri="{C3380CC4-5D6E-409C-BE32-E72D297353CC}">
                <c16:uniqueId val="{00000002-664B-4FCC-8B08-4445401B8C87}"/>
              </c:ext>
            </c:extLst>
          </c:dPt>
          <c:dLbls>
            <c:dLbl>
              <c:idx val="0"/>
              <c:layout>
                <c:manualLayout>
                  <c:x val="-0.13930598507891104"/>
                  <c:y val="-0.2322620998342058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664B-4FCC-8B08-4445401B8C87}"/>
                </c:ext>
              </c:extLst>
            </c:dLbl>
            <c:dLbl>
              <c:idx val="1"/>
              <c:layout>
                <c:manualLayout>
                  <c:x val="1.0356636427472551E-2"/>
                  <c:y val="-2.5083549639168031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664B-4FCC-8B08-4445401B8C87}"/>
                </c:ext>
              </c:extLst>
            </c:dLbl>
            <c:dLbl>
              <c:idx val="2"/>
              <c:layout>
                <c:manualLayout>
                  <c:x val="9.8729348636199324E-2"/>
                  <c:y val="-5.220535278394068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664B-4FCC-8B08-4445401B8C87}"/>
                </c:ext>
              </c:extLst>
            </c:dLbl>
            <c:dLbl>
              <c:idx val="3"/>
              <c:layout>
                <c:manualLayout>
                  <c:x val="-9.911068662013538E-3"/>
                  <c:y val="3.9637850998953318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64B-4FCC-8B08-4445401B8C87}"/>
                </c:ext>
              </c:extLst>
            </c:dLbl>
            <c:dLbl>
              <c:idx val="4"/>
              <c:layout>
                <c:manualLayout>
                  <c:x val="1.427160076408376E-2"/>
                  <c:y val="-4.5901219678696585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64B-4FCC-8B08-4445401B8C87}"/>
                </c:ext>
              </c:extLst>
            </c:dLbl>
            <c:dLbl>
              <c:idx val="5"/>
              <c:layout>
                <c:manualLayout>
                  <c:x val="-8.2095394177199733E-3"/>
                  <c:y val="-2.773005506758295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64B-4FCC-8B08-4445401B8C87}"/>
                </c:ext>
              </c:extLst>
            </c:dLbl>
            <c:spPr>
              <a:noFill/>
              <a:ln w="25372">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Лист1!$A$2:$A$7</c:f>
              <c:strCache>
                <c:ptCount val="3"/>
                <c:pt idx="0">
                  <c:v>86,7 %  Налог на доходы физических лиц</c:v>
                </c:pt>
                <c:pt idx="1">
                  <c:v>7,4%  Земельный налог</c:v>
                </c:pt>
                <c:pt idx="2">
                  <c:v>11,0 %  Государственная пошлина</c:v>
                </c:pt>
              </c:strCache>
            </c:strRef>
          </c:cat>
          <c:val>
            <c:numRef>
              <c:f>Лист1!$B$2:$B$7</c:f>
              <c:numCache>
                <c:formatCode>0.0</c:formatCode>
                <c:ptCount val="3"/>
                <c:pt idx="0" formatCode="General">
                  <c:v>475.9</c:v>
                </c:pt>
                <c:pt idx="1">
                  <c:v>29.3</c:v>
                </c:pt>
                <c:pt idx="2" formatCode="General">
                  <c:v>43.7</c:v>
                </c:pt>
              </c:numCache>
            </c:numRef>
          </c:val>
          <c:extLst>
            <c:ext xmlns:c16="http://schemas.microsoft.com/office/drawing/2014/chart" uri="{C3380CC4-5D6E-409C-BE32-E72D297353CC}">
              <c16:uniqueId val="{00000006-664B-4FCC-8B08-4445401B8C87}"/>
            </c:ext>
          </c:extLst>
        </c:ser>
        <c:ser>
          <c:idx val="1"/>
          <c:order val="1"/>
          <c:tx>
            <c:strRef>
              <c:f>Лист1!$C$1</c:f>
              <c:strCache>
                <c:ptCount val="1"/>
                <c:pt idx="0">
                  <c:v>Столбец1</c:v>
                </c:pt>
              </c:strCache>
            </c:strRef>
          </c:tx>
          <c:dPt>
            <c:idx val="0"/>
            <c:bubble3D val="0"/>
            <c:extLst>
              <c:ext xmlns:c16="http://schemas.microsoft.com/office/drawing/2014/chart" uri="{C3380CC4-5D6E-409C-BE32-E72D297353CC}">
                <c16:uniqueId val="{00000007-664B-4FCC-8B08-4445401B8C87}"/>
              </c:ext>
            </c:extLst>
          </c:dPt>
          <c:dPt>
            <c:idx val="1"/>
            <c:bubble3D val="0"/>
            <c:extLst>
              <c:ext xmlns:c16="http://schemas.microsoft.com/office/drawing/2014/chart" uri="{C3380CC4-5D6E-409C-BE32-E72D297353CC}">
                <c16:uniqueId val="{00000008-664B-4FCC-8B08-4445401B8C87}"/>
              </c:ext>
            </c:extLst>
          </c:dPt>
          <c:dPt>
            <c:idx val="2"/>
            <c:bubble3D val="0"/>
            <c:extLst>
              <c:ext xmlns:c16="http://schemas.microsoft.com/office/drawing/2014/chart" uri="{C3380CC4-5D6E-409C-BE32-E72D297353CC}">
                <c16:uniqueId val="{00000009-664B-4FCC-8B08-4445401B8C87}"/>
              </c:ext>
            </c:extLst>
          </c:dPt>
          <c:cat>
            <c:strRef>
              <c:f>Лист1!$A$2:$A$7</c:f>
              <c:strCache>
                <c:ptCount val="3"/>
                <c:pt idx="0">
                  <c:v>86,7 %  Налог на доходы физических лиц</c:v>
                </c:pt>
                <c:pt idx="1">
                  <c:v>7,4%  Земельный налог</c:v>
                </c:pt>
                <c:pt idx="2">
                  <c:v>11,0 %  Государственная пошлина</c:v>
                </c:pt>
              </c:strCache>
            </c:strRef>
          </c:cat>
          <c:val>
            <c:numRef>
              <c:f>Лист1!$C$2:$C$7</c:f>
              <c:numCache>
                <c:formatCode>0.0</c:formatCode>
                <c:ptCount val="3"/>
                <c:pt idx="0">
                  <c:v>86.700674075423578</c:v>
                </c:pt>
                <c:pt idx="1">
                  <c:v>7.4027286508337546</c:v>
                </c:pt>
                <c:pt idx="2">
                  <c:v>11.040929762506318</c:v>
                </c:pt>
              </c:numCache>
            </c:numRef>
          </c:val>
          <c:extLst>
            <c:ext xmlns:c16="http://schemas.microsoft.com/office/drawing/2014/chart" uri="{C3380CC4-5D6E-409C-BE32-E72D297353CC}">
              <c16:uniqueId val="{0000000A-664B-4FCC-8B08-4445401B8C87}"/>
            </c:ext>
          </c:extLst>
        </c:ser>
        <c:dLbls>
          <c:showLegendKey val="0"/>
          <c:showVal val="0"/>
          <c:showCatName val="0"/>
          <c:showSerName val="0"/>
          <c:showPercent val="0"/>
          <c:showBubbleSize val="0"/>
          <c:showLeaderLines val="1"/>
        </c:dLbls>
      </c:pie3DChart>
      <c:spPr>
        <a:noFill/>
        <a:ln w="25372">
          <a:noFill/>
        </a:ln>
      </c:spPr>
    </c:plotArea>
    <c:legend>
      <c:legendPos val="r"/>
      <c:layout>
        <c:manualLayout>
          <c:xMode val="edge"/>
          <c:yMode val="edge"/>
          <c:x val="0.67628536530913763"/>
          <c:y val="0.15136014075588619"/>
          <c:w val="0.31542018205779276"/>
          <c:h val="0.56483016970944933"/>
        </c:manualLayout>
      </c:layout>
      <c:overlay val="0"/>
    </c:legend>
    <c:plotVisOnly val="1"/>
    <c:dispBlanksAs val="zero"/>
    <c:showDLblsOverMax val="0"/>
  </c:chart>
  <c:txPr>
    <a:bodyPr/>
    <a:lstStyle/>
    <a:p>
      <a:pPr>
        <a:defRPr sz="1798"/>
      </a:pPr>
      <a:endParaRPr lang="ru-RU"/>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налоговых доходов</c:v>
                </c:pt>
              </c:strCache>
            </c:strRef>
          </c:tx>
          <c:invertIfNegative val="0"/>
          <c:dLbls>
            <c:dLbl>
              <c:idx val="3"/>
              <c:spPr/>
              <c:txPr>
                <a:bodyPr/>
                <a:lstStyle/>
                <a:p>
                  <a:pPr>
                    <a:defRPr/>
                  </a:pPr>
                  <a:endParaRPr lang="ru-RU"/>
                </a:p>
              </c:txPr>
              <c:showLegendKey val="0"/>
              <c:showVal val="1"/>
              <c:showCatName val="0"/>
              <c:showSerName val="0"/>
              <c:showPercent val="0"/>
              <c:showBubbleSize val="0"/>
              <c:extLst>
                <c:ext xmlns:c16="http://schemas.microsoft.com/office/drawing/2014/chart" uri="{C3380CC4-5D6E-409C-BE32-E72D297353CC}">
                  <c16:uniqueId val="{00000000-DADF-4CE5-8013-7421C7BCE10E}"/>
                </c:ext>
              </c:extLst>
            </c:dLbl>
            <c:spPr>
              <a:noFill/>
              <a:ln w="25364">
                <a:noFill/>
              </a:ln>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Лист1!$A$2:$A$5</c:f>
              <c:strCache>
                <c:ptCount val="4"/>
                <c:pt idx="0">
                  <c:v>2023 год</c:v>
                </c:pt>
                <c:pt idx="1">
                  <c:v>2024 год</c:v>
                </c:pt>
                <c:pt idx="2">
                  <c:v>2025 год</c:v>
                </c:pt>
                <c:pt idx="3">
                  <c:v>2026 год</c:v>
                </c:pt>
              </c:strCache>
            </c:strRef>
          </c:cat>
          <c:val>
            <c:numRef>
              <c:f>Лист1!$B$2:$B$5</c:f>
              <c:numCache>
                <c:formatCode>General</c:formatCode>
                <c:ptCount val="4"/>
                <c:pt idx="0" formatCode="0.0">
                  <c:v>298.60000000000002</c:v>
                </c:pt>
                <c:pt idx="1">
                  <c:v>427.2</c:v>
                </c:pt>
                <c:pt idx="2">
                  <c:v>463.2</c:v>
                </c:pt>
                <c:pt idx="3">
                  <c:v>548.9</c:v>
                </c:pt>
              </c:numCache>
            </c:numRef>
          </c:val>
          <c:extLst>
            <c:ext xmlns:c16="http://schemas.microsoft.com/office/drawing/2014/chart" uri="{C3380CC4-5D6E-409C-BE32-E72D297353CC}">
              <c16:uniqueId val="{00000001-D6D1-4699-B502-948793AADCB9}"/>
            </c:ext>
          </c:extLst>
        </c:ser>
        <c:dLbls>
          <c:showLegendKey val="0"/>
          <c:showVal val="0"/>
          <c:showCatName val="0"/>
          <c:showSerName val="0"/>
          <c:showPercent val="0"/>
          <c:showBubbleSize val="0"/>
        </c:dLbls>
        <c:gapWidth val="100"/>
        <c:shape val="box"/>
        <c:axId val="139475200"/>
        <c:axId val="139489280"/>
        <c:axId val="0"/>
      </c:bar3DChart>
      <c:catAx>
        <c:axId val="139475200"/>
        <c:scaling>
          <c:orientation val="minMax"/>
        </c:scaling>
        <c:delete val="0"/>
        <c:axPos val="b"/>
        <c:numFmt formatCode="General" sourceLinked="1"/>
        <c:majorTickMark val="out"/>
        <c:minorTickMark val="none"/>
        <c:tickLblPos val="nextTo"/>
        <c:crossAx val="139489280"/>
        <c:crosses val="autoZero"/>
        <c:auto val="1"/>
        <c:lblAlgn val="ctr"/>
        <c:lblOffset val="100"/>
        <c:noMultiLvlLbl val="0"/>
      </c:catAx>
      <c:valAx>
        <c:axId val="139489280"/>
        <c:scaling>
          <c:orientation val="minMax"/>
        </c:scaling>
        <c:delete val="0"/>
        <c:axPos val="l"/>
        <c:majorGridlines/>
        <c:numFmt formatCode="0.0" sourceLinked="1"/>
        <c:majorTickMark val="out"/>
        <c:minorTickMark val="none"/>
        <c:tickLblPos val="nextTo"/>
        <c:crossAx val="139475200"/>
        <c:crosses val="autoZero"/>
        <c:crossBetween val="between"/>
      </c:valAx>
      <c:spPr>
        <a:noFill/>
        <a:ln w="25364">
          <a:noFill/>
        </a:ln>
      </c:spPr>
    </c:plotArea>
    <c:plotVisOnly val="1"/>
    <c:dispBlanksAs val="zero"/>
    <c:showDLblsOverMax val="0"/>
  </c:chart>
  <c:txPr>
    <a:bodyPr/>
    <a:lstStyle/>
    <a:p>
      <a:pPr>
        <a:defRPr sz="1794"/>
      </a:pPr>
      <a:endParaRPr lang="ru-RU"/>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неналоговых доходов</c:v>
                </c:pt>
              </c:strCache>
            </c:strRef>
          </c:tx>
          <c:invertIfNegative val="0"/>
          <c:dLbls>
            <c:spPr>
              <a:noFill/>
              <a:ln w="25364">
                <a:noFill/>
              </a:ln>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Лист1!$A$2:$A$5</c:f>
              <c:strCache>
                <c:ptCount val="4"/>
                <c:pt idx="0">
                  <c:v>2023 год</c:v>
                </c:pt>
                <c:pt idx="1">
                  <c:v>2024 год</c:v>
                </c:pt>
                <c:pt idx="2">
                  <c:v>2025 год</c:v>
                </c:pt>
                <c:pt idx="3">
                  <c:v>2026 год</c:v>
                </c:pt>
              </c:strCache>
            </c:strRef>
          </c:cat>
          <c:val>
            <c:numRef>
              <c:f>Лист1!$B$2:$B$5</c:f>
              <c:numCache>
                <c:formatCode>0.0</c:formatCode>
                <c:ptCount val="4"/>
                <c:pt idx="0">
                  <c:v>289.7</c:v>
                </c:pt>
                <c:pt idx="1">
                  <c:v>300.39999999999998</c:v>
                </c:pt>
                <c:pt idx="2">
                  <c:v>2876.4</c:v>
                </c:pt>
                <c:pt idx="3">
                  <c:v>280.5</c:v>
                </c:pt>
              </c:numCache>
            </c:numRef>
          </c:val>
          <c:extLst>
            <c:ext xmlns:c16="http://schemas.microsoft.com/office/drawing/2014/chart" uri="{C3380CC4-5D6E-409C-BE32-E72D297353CC}">
              <c16:uniqueId val="{00000000-75A5-481D-BD86-5E9BC1119CEE}"/>
            </c:ext>
          </c:extLst>
        </c:ser>
        <c:dLbls>
          <c:showLegendKey val="0"/>
          <c:showVal val="0"/>
          <c:showCatName val="0"/>
          <c:showSerName val="0"/>
          <c:showPercent val="0"/>
          <c:showBubbleSize val="0"/>
        </c:dLbls>
        <c:gapWidth val="100"/>
        <c:shape val="box"/>
        <c:axId val="140771328"/>
        <c:axId val="140772864"/>
        <c:axId val="0"/>
      </c:bar3DChart>
      <c:catAx>
        <c:axId val="140771328"/>
        <c:scaling>
          <c:orientation val="minMax"/>
        </c:scaling>
        <c:delete val="0"/>
        <c:axPos val="b"/>
        <c:numFmt formatCode="General" sourceLinked="1"/>
        <c:majorTickMark val="out"/>
        <c:minorTickMark val="none"/>
        <c:tickLblPos val="nextTo"/>
        <c:crossAx val="140772864"/>
        <c:crosses val="autoZero"/>
        <c:auto val="1"/>
        <c:lblAlgn val="ctr"/>
        <c:lblOffset val="100"/>
        <c:noMultiLvlLbl val="0"/>
      </c:catAx>
      <c:valAx>
        <c:axId val="140772864"/>
        <c:scaling>
          <c:orientation val="minMax"/>
        </c:scaling>
        <c:delete val="0"/>
        <c:axPos val="l"/>
        <c:majorGridlines/>
        <c:numFmt formatCode="0.0" sourceLinked="1"/>
        <c:majorTickMark val="out"/>
        <c:minorTickMark val="none"/>
        <c:tickLblPos val="nextTo"/>
        <c:crossAx val="140771328"/>
        <c:crosses val="autoZero"/>
        <c:crossBetween val="between"/>
      </c:valAx>
      <c:spPr>
        <a:noFill/>
        <a:ln w="25364">
          <a:noFill/>
        </a:ln>
      </c:spPr>
    </c:plotArea>
    <c:plotVisOnly val="1"/>
    <c:dispBlanksAs val="zero"/>
    <c:showDLblsOverMax val="0"/>
  </c:chart>
  <c:txPr>
    <a:bodyPr/>
    <a:lstStyle/>
    <a:p>
      <a:pPr>
        <a:defRPr sz="1797"/>
      </a:pPr>
      <a:endParaRPr lang="ru-RU"/>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layout/>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5.5331650422678055E-2"/>
          <c:y val="0.16907021774625847"/>
          <c:w val="0.56516118606193333"/>
          <c:h val="0.74639242436006081"/>
        </c:manualLayout>
      </c:layout>
      <c:pie3DChart>
        <c:varyColors val="1"/>
        <c:ser>
          <c:idx val="0"/>
          <c:order val="0"/>
          <c:tx>
            <c:strRef>
              <c:f>Лист1!$B$1</c:f>
              <c:strCache>
                <c:ptCount val="1"/>
                <c:pt idx="0">
                  <c:v>Структура безвозмездных поступлений</c:v>
                </c:pt>
              </c:strCache>
            </c:strRef>
          </c:tx>
          <c:dPt>
            <c:idx val="0"/>
            <c:bubble3D val="0"/>
            <c:extLst>
              <c:ext xmlns:c16="http://schemas.microsoft.com/office/drawing/2014/chart" uri="{C3380CC4-5D6E-409C-BE32-E72D297353CC}">
                <c16:uniqueId val="{00000000-25BB-4981-BE72-33E0C2BA0CC2}"/>
              </c:ext>
            </c:extLst>
          </c:dPt>
          <c:dPt>
            <c:idx val="1"/>
            <c:bubble3D val="0"/>
            <c:extLst>
              <c:ext xmlns:c16="http://schemas.microsoft.com/office/drawing/2014/chart" uri="{C3380CC4-5D6E-409C-BE32-E72D297353CC}">
                <c16:uniqueId val="{00000001-25BB-4981-BE72-33E0C2BA0CC2}"/>
              </c:ext>
            </c:extLst>
          </c:dPt>
          <c:dPt>
            <c:idx val="2"/>
            <c:bubble3D val="0"/>
            <c:extLst>
              <c:ext xmlns:c16="http://schemas.microsoft.com/office/drawing/2014/chart" uri="{C3380CC4-5D6E-409C-BE32-E72D297353CC}">
                <c16:uniqueId val="{00000002-25BB-4981-BE72-33E0C2BA0CC2}"/>
              </c:ext>
            </c:extLst>
          </c:dPt>
          <c:dLbls>
            <c:dLbl>
              <c:idx val="0"/>
              <c:layout>
                <c:manualLayout>
                  <c:x val="1.2188954087745401E-2"/>
                  <c:y val="1.243610581504798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25BB-4981-BE72-33E0C2BA0CC2}"/>
                </c:ext>
              </c:extLst>
            </c:dLbl>
            <c:dLbl>
              <c:idx val="1"/>
              <c:layout>
                <c:manualLayout>
                  <c:x val="-2.6707074491825702E-2"/>
                  <c:y val="-5.0740785555031731E-3"/>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25BB-4981-BE72-33E0C2BA0CC2}"/>
                </c:ext>
              </c:extLst>
            </c:dLbl>
            <c:dLbl>
              <c:idx val="2"/>
              <c:layout>
                <c:manualLayout>
                  <c:x val="-0.12903288362839999"/>
                  <c:y val="-2.8269992765976505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25BB-4981-BE72-33E0C2BA0CC2}"/>
                </c:ext>
              </c:extLst>
            </c:dLbl>
            <c:dLbl>
              <c:idx val="3"/>
              <c:layout>
                <c:manualLayout>
                  <c:x val="-1.563100790745111E-2"/>
                  <c:y val="-7.1257184887285954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25BB-4981-BE72-33E0C2BA0CC2}"/>
                </c:ext>
              </c:extLst>
            </c:dLbl>
            <c:spPr>
              <a:noFill/>
              <a:ln w="25352">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Лист1!$A$2:$A$5</c:f>
              <c:strCache>
                <c:ptCount val="4"/>
                <c:pt idx="0">
                  <c:v>67,78 % Дотация на выравнивание бюджетной обеспеченности</c:v>
                </c:pt>
                <c:pt idx="1">
                  <c:v>98,02 % Субсидии бюджетам бюджетной системы Российской Федерации</c:v>
                </c:pt>
                <c:pt idx="2">
                  <c:v>6,25 % Субвенция на осуществление первичного воинского учета</c:v>
                </c:pt>
                <c:pt idx="3">
                  <c:v>25,98 % Иные межбюджетные трансферты</c:v>
                </c:pt>
              </c:strCache>
            </c:strRef>
          </c:cat>
          <c:val>
            <c:numRef>
              <c:f>Лист1!$B$2:$B$5</c:f>
              <c:numCache>
                <c:formatCode>General</c:formatCode>
                <c:ptCount val="4"/>
                <c:pt idx="0">
                  <c:v>5574.5</c:v>
                </c:pt>
                <c:pt idx="1">
                  <c:v>10101.200000000001</c:v>
                </c:pt>
                <c:pt idx="2">
                  <c:v>480</c:v>
                </c:pt>
                <c:pt idx="3" formatCode="0.0">
                  <c:v>6038</c:v>
                </c:pt>
              </c:numCache>
            </c:numRef>
          </c:val>
          <c:extLst>
            <c:ext xmlns:c16="http://schemas.microsoft.com/office/drawing/2014/chart" uri="{C3380CC4-5D6E-409C-BE32-E72D297353CC}">
              <c16:uniqueId val="{00000004-25BB-4981-BE72-33E0C2BA0CC2}"/>
            </c:ext>
          </c:extLst>
        </c:ser>
        <c:ser>
          <c:idx val="1"/>
          <c:order val="1"/>
          <c:tx>
            <c:strRef>
              <c:f>Лист1!$C$1</c:f>
              <c:strCache>
                <c:ptCount val="1"/>
                <c:pt idx="0">
                  <c:v>%</c:v>
                </c:pt>
              </c:strCache>
            </c:strRef>
          </c:tx>
          <c:dPt>
            <c:idx val="0"/>
            <c:bubble3D val="0"/>
            <c:extLst>
              <c:ext xmlns:c16="http://schemas.microsoft.com/office/drawing/2014/chart" uri="{C3380CC4-5D6E-409C-BE32-E72D297353CC}">
                <c16:uniqueId val="{00000005-25BB-4981-BE72-33E0C2BA0CC2}"/>
              </c:ext>
            </c:extLst>
          </c:dPt>
          <c:dPt>
            <c:idx val="1"/>
            <c:bubble3D val="0"/>
            <c:extLst>
              <c:ext xmlns:c16="http://schemas.microsoft.com/office/drawing/2014/chart" uri="{C3380CC4-5D6E-409C-BE32-E72D297353CC}">
                <c16:uniqueId val="{00000006-25BB-4981-BE72-33E0C2BA0CC2}"/>
              </c:ext>
            </c:extLst>
          </c:dPt>
          <c:dPt>
            <c:idx val="2"/>
            <c:bubble3D val="0"/>
            <c:extLst>
              <c:ext xmlns:c16="http://schemas.microsoft.com/office/drawing/2014/chart" uri="{C3380CC4-5D6E-409C-BE32-E72D297353CC}">
                <c16:uniqueId val="{00000007-25BB-4981-BE72-33E0C2BA0CC2}"/>
              </c:ext>
            </c:extLst>
          </c:dPt>
          <c:cat>
            <c:strRef>
              <c:f>Лист1!$A$2:$A$5</c:f>
              <c:strCache>
                <c:ptCount val="4"/>
                <c:pt idx="0">
                  <c:v>67,78 % Дотация на выравнивание бюджетной обеспеченности</c:v>
                </c:pt>
                <c:pt idx="1">
                  <c:v>98,02 % Субсидии бюджетам бюджетной системы Российской Федерации</c:v>
                </c:pt>
                <c:pt idx="2">
                  <c:v>6,25 % Субвенция на осуществление первичного воинского учета</c:v>
                </c:pt>
                <c:pt idx="3">
                  <c:v>25,98 % Иные межбюджетные трансферты</c:v>
                </c:pt>
              </c:strCache>
            </c:strRef>
          </c:cat>
          <c:val>
            <c:numRef>
              <c:f>Лист1!$C$2:$C$5</c:f>
              <c:numCache>
                <c:formatCode>0.00</c:formatCode>
                <c:ptCount val="4"/>
                <c:pt idx="0">
                  <c:v>25.117488296228206</c:v>
                </c:pt>
                <c:pt idx="1">
                  <c:v>45.513816984099094</c:v>
                </c:pt>
                <c:pt idx="2">
                  <c:v>2.1627759228970382</c:v>
                </c:pt>
                <c:pt idx="3">
                  <c:v>27.205918796775663</c:v>
                </c:pt>
              </c:numCache>
            </c:numRef>
          </c:val>
          <c:extLst>
            <c:ext xmlns:c16="http://schemas.microsoft.com/office/drawing/2014/chart" uri="{C3380CC4-5D6E-409C-BE32-E72D297353CC}">
              <c16:uniqueId val="{00000008-25BB-4981-BE72-33E0C2BA0CC2}"/>
            </c:ext>
          </c:extLst>
        </c:ser>
        <c:dLbls>
          <c:showLegendKey val="0"/>
          <c:showVal val="0"/>
          <c:showCatName val="0"/>
          <c:showSerName val="0"/>
          <c:showPercent val="0"/>
          <c:showBubbleSize val="0"/>
          <c:showLeaderLines val="1"/>
        </c:dLbls>
      </c:pie3DChart>
      <c:spPr>
        <a:noFill/>
        <a:ln w="25352">
          <a:noFill/>
        </a:ln>
      </c:spPr>
    </c:plotArea>
    <c:legend>
      <c:legendPos val="r"/>
      <c:layout>
        <c:manualLayout>
          <c:xMode val="edge"/>
          <c:yMode val="edge"/>
          <c:x val="0.68804074649904445"/>
          <c:y val="0.12289505711227437"/>
          <c:w val="0.3035617522332002"/>
          <c:h val="0.81997976509919501"/>
        </c:manualLayout>
      </c:layout>
      <c:overlay val="0"/>
      <c:txPr>
        <a:bodyPr/>
        <a:lstStyle/>
        <a:p>
          <a:pPr>
            <a:defRPr sz="1490" baseline="0"/>
          </a:pPr>
          <a:endParaRPr lang="ru-RU"/>
        </a:p>
      </c:txPr>
    </c:legend>
    <c:plotVisOnly val="1"/>
    <c:dispBlanksAs val="zero"/>
    <c:showDLblsOverMax val="0"/>
  </c:chart>
  <c:txPr>
    <a:bodyPr/>
    <a:lstStyle/>
    <a:p>
      <a:pPr>
        <a:defRPr sz="1797"/>
      </a:pPr>
      <a:endParaRPr lang="ru-RU"/>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безвозмездных поступлений</c:v>
                </c:pt>
              </c:strCache>
            </c:strRef>
          </c:tx>
          <c:invertIfNegative val="0"/>
          <c:dLbls>
            <c:spPr>
              <a:noFill/>
              <a:ln w="25349">
                <a:noFill/>
              </a:ln>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Лист1!$A$2:$A$5</c:f>
              <c:strCache>
                <c:ptCount val="4"/>
                <c:pt idx="0">
                  <c:v>2023 год</c:v>
                </c:pt>
                <c:pt idx="1">
                  <c:v>2024 год</c:v>
                </c:pt>
                <c:pt idx="2">
                  <c:v>2025 год</c:v>
                </c:pt>
                <c:pt idx="3">
                  <c:v>2026 год</c:v>
                </c:pt>
              </c:strCache>
            </c:strRef>
          </c:cat>
          <c:val>
            <c:numRef>
              <c:f>Лист1!$B$2:$B$5</c:f>
              <c:numCache>
                <c:formatCode>0.0</c:formatCode>
                <c:ptCount val="4"/>
                <c:pt idx="0" formatCode="General">
                  <c:v>219990.3</c:v>
                </c:pt>
                <c:pt idx="1">
                  <c:v>5190.8</c:v>
                </c:pt>
                <c:pt idx="2">
                  <c:v>149545.79999999999</c:v>
                </c:pt>
                <c:pt idx="3" formatCode="General">
                  <c:v>22193.7</c:v>
                </c:pt>
              </c:numCache>
            </c:numRef>
          </c:val>
          <c:extLst>
            <c:ext xmlns:c16="http://schemas.microsoft.com/office/drawing/2014/chart" uri="{C3380CC4-5D6E-409C-BE32-E72D297353CC}">
              <c16:uniqueId val="{00000000-A64B-4918-9447-51921846E1AC}"/>
            </c:ext>
          </c:extLst>
        </c:ser>
        <c:dLbls>
          <c:showLegendKey val="0"/>
          <c:showVal val="0"/>
          <c:showCatName val="0"/>
          <c:showSerName val="0"/>
          <c:showPercent val="0"/>
          <c:showBubbleSize val="0"/>
        </c:dLbls>
        <c:gapWidth val="100"/>
        <c:shape val="box"/>
        <c:axId val="141224576"/>
        <c:axId val="141304192"/>
        <c:axId val="0"/>
      </c:bar3DChart>
      <c:catAx>
        <c:axId val="141224576"/>
        <c:scaling>
          <c:orientation val="minMax"/>
        </c:scaling>
        <c:delete val="0"/>
        <c:axPos val="b"/>
        <c:numFmt formatCode="General" sourceLinked="1"/>
        <c:majorTickMark val="out"/>
        <c:minorTickMark val="none"/>
        <c:tickLblPos val="nextTo"/>
        <c:crossAx val="141304192"/>
        <c:crosses val="autoZero"/>
        <c:auto val="1"/>
        <c:lblAlgn val="ctr"/>
        <c:lblOffset val="100"/>
        <c:noMultiLvlLbl val="0"/>
      </c:catAx>
      <c:valAx>
        <c:axId val="141304192"/>
        <c:scaling>
          <c:orientation val="minMax"/>
        </c:scaling>
        <c:delete val="0"/>
        <c:axPos val="l"/>
        <c:majorGridlines/>
        <c:numFmt formatCode="General" sourceLinked="1"/>
        <c:majorTickMark val="out"/>
        <c:minorTickMark val="none"/>
        <c:tickLblPos val="nextTo"/>
        <c:crossAx val="141224576"/>
        <c:crosses val="autoZero"/>
        <c:crossBetween val="between"/>
      </c:valAx>
      <c:spPr>
        <a:noFill/>
        <a:ln w="25349">
          <a:noFill/>
        </a:ln>
      </c:spPr>
    </c:plotArea>
    <c:plotVisOnly val="1"/>
    <c:dispBlanksAs val="zero"/>
    <c:showDLblsOverMax val="0"/>
  </c:chart>
  <c:txPr>
    <a:bodyPr/>
    <a:lstStyle/>
    <a:p>
      <a:pPr>
        <a:defRPr sz="1796"/>
      </a:pPr>
      <a:endParaRPr lang="ru-RU"/>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tx>
        <c:rich>
          <a:bodyPr/>
          <a:lstStyle/>
          <a:p>
            <a:pPr>
              <a:defRPr/>
            </a:pPr>
            <a:r>
              <a:rPr lang="ru-RU" dirty="0"/>
              <a:t>Расходы бюджета муниципального образования сельское поселение Уэлен </a:t>
            </a:r>
            <a:r>
              <a:rPr lang="en-US" dirty="0" smtClean="0"/>
              <a:t>23 023,1 </a:t>
            </a:r>
            <a:r>
              <a:rPr lang="ru-RU" dirty="0" err="1" smtClean="0"/>
              <a:t>тыс.рублей</a:t>
            </a:r>
            <a:endParaRPr lang="ru-RU" dirty="0"/>
          </a:p>
        </c:rich>
      </c:tx>
      <c:layout>
        <c:manualLayout>
          <c:xMode val="edge"/>
          <c:yMode val="edge"/>
          <c:x val="0.13390199102431363"/>
          <c:y val="1.2110204000677409E-2"/>
        </c:manualLayout>
      </c:layout>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0"/>
          <c:y val="0.17281164791191997"/>
          <c:w val="0.58055619470729636"/>
          <c:h val="0.74640193617985551"/>
        </c:manualLayout>
      </c:layout>
      <c:pie3DChart>
        <c:varyColors val="1"/>
        <c:ser>
          <c:idx val="0"/>
          <c:order val="0"/>
          <c:tx>
            <c:strRef>
              <c:f>Лист1!$B$1</c:f>
              <c:strCache>
                <c:ptCount val="1"/>
                <c:pt idx="0">
                  <c:v>Расходы бюджета МО сельское поселение Уэлен </c:v>
                </c:pt>
              </c:strCache>
            </c:strRef>
          </c:tx>
          <c:dPt>
            <c:idx val="0"/>
            <c:bubble3D val="0"/>
            <c:extLst>
              <c:ext xmlns:c16="http://schemas.microsoft.com/office/drawing/2014/chart" uri="{C3380CC4-5D6E-409C-BE32-E72D297353CC}">
                <c16:uniqueId val="{00000000-1C34-47AD-849B-B84B43C549BD}"/>
              </c:ext>
            </c:extLst>
          </c:dPt>
          <c:dPt>
            <c:idx val="1"/>
            <c:bubble3D val="0"/>
            <c:extLst>
              <c:ext xmlns:c16="http://schemas.microsoft.com/office/drawing/2014/chart" uri="{C3380CC4-5D6E-409C-BE32-E72D297353CC}">
                <c16:uniqueId val="{00000001-1C34-47AD-849B-B84B43C549BD}"/>
              </c:ext>
            </c:extLst>
          </c:dPt>
          <c:dPt>
            <c:idx val="2"/>
            <c:bubble3D val="0"/>
            <c:extLst>
              <c:ext xmlns:c16="http://schemas.microsoft.com/office/drawing/2014/chart" uri="{C3380CC4-5D6E-409C-BE32-E72D297353CC}">
                <c16:uniqueId val="{00000002-1C34-47AD-849B-B84B43C549BD}"/>
              </c:ext>
            </c:extLst>
          </c:dPt>
          <c:dPt>
            <c:idx val="3"/>
            <c:bubble3D val="0"/>
            <c:extLst>
              <c:ext xmlns:c16="http://schemas.microsoft.com/office/drawing/2014/chart" uri="{C3380CC4-5D6E-409C-BE32-E72D297353CC}">
                <c16:uniqueId val="{00000003-1C34-47AD-849B-B84B43C549BD}"/>
              </c:ext>
            </c:extLst>
          </c:dPt>
          <c:dLbls>
            <c:dLbl>
              <c:idx val="0"/>
              <c:layout>
                <c:manualLayout>
                  <c:x val="-9.2261842894970664E-2"/>
                  <c:y val="0.1007992353216699"/>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1C34-47AD-849B-B84B43C549BD}"/>
                </c:ext>
              </c:extLst>
            </c:dLbl>
            <c:dLbl>
              <c:idx val="1"/>
              <c:layout>
                <c:manualLayout>
                  <c:x val="-2.5592581502761835E-2"/>
                  <c:y val="-0.1407993344918444"/>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1C34-47AD-849B-B84B43C549BD}"/>
                </c:ext>
              </c:extLst>
            </c:dLbl>
            <c:dLbl>
              <c:idx val="2"/>
              <c:layout>
                <c:manualLayout>
                  <c:x val="1.270533479164924E-2"/>
                  <c:y val="-7.540423288818648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1C34-47AD-849B-B84B43C549BD}"/>
                </c:ext>
              </c:extLst>
            </c:dLbl>
            <c:spPr>
              <a:noFill/>
              <a:ln w="25364">
                <a:noFill/>
              </a:ln>
            </c:spPr>
            <c:showLegendKey val="0"/>
            <c:showVal val="1"/>
            <c:showCatName val="0"/>
            <c:showSerName val="0"/>
            <c:showPercent val="0"/>
            <c:showBubbleSize val="0"/>
            <c:showLeaderLines val="1"/>
            <c:extLst>
              <c:ext xmlns:c15="http://schemas.microsoft.com/office/drawing/2012/chart" uri="{CE6537A1-D6FC-4f65-9D91-7224C49458BB}">
                <c15:layout/>
              </c:ext>
            </c:extLst>
          </c:dLbls>
          <c:cat>
            <c:strRef>
              <c:f>Лист1!$A$2:$A$7</c:f>
              <c:strCache>
                <c:ptCount val="4"/>
                <c:pt idx="0">
                  <c:v>20,9 % Общегосударственные вопросы</c:v>
                </c:pt>
                <c:pt idx="1">
                  <c:v>2,1 % Национальная оборона</c:v>
                </c:pt>
                <c:pt idx="2">
                  <c:v>3,2 % Национальная экономика</c:v>
                </c:pt>
                <c:pt idx="3">
                  <c:v>73,8 % Жилищно-коммунальное хозяйство</c:v>
                </c:pt>
              </c:strCache>
            </c:strRef>
          </c:cat>
          <c:val>
            <c:numRef>
              <c:f>Лист1!$B$2:$B$7</c:f>
              <c:numCache>
                <c:formatCode>General</c:formatCode>
                <c:ptCount val="4"/>
                <c:pt idx="0" formatCode="0.0">
                  <c:v>4813.5</c:v>
                </c:pt>
                <c:pt idx="1">
                  <c:v>480</c:v>
                </c:pt>
                <c:pt idx="2" formatCode="0.0">
                  <c:v>740</c:v>
                </c:pt>
                <c:pt idx="3">
                  <c:v>16989.599999999999</c:v>
                </c:pt>
              </c:numCache>
            </c:numRef>
          </c:val>
          <c:extLst>
            <c:ext xmlns:c16="http://schemas.microsoft.com/office/drawing/2014/chart" uri="{C3380CC4-5D6E-409C-BE32-E72D297353CC}">
              <c16:uniqueId val="{00000004-1C34-47AD-849B-B84B43C549BD}"/>
            </c:ext>
          </c:extLst>
        </c:ser>
        <c:ser>
          <c:idx val="1"/>
          <c:order val="1"/>
          <c:tx>
            <c:strRef>
              <c:f>Лист1!$C$1</c:f>
              <c:strCache>
                <c:ptCount val="1"/>
                <c:pt idx="0">
                  <c:v>%</c:v>
                </c:pt>
              </c:strCache>
            </c:strRef>
          </c:tx>
          <c:dPt>
            <c:idx val="0"/>
            <c:bubble3D val="0"/>
            <c:extLst>
              <c:ext xmlns:c16="http://schemas.microsoft.com/office/drawing/2014/chart" uri="{C3380CC4-5D6E-409C-BE32-E72D297353CC}">
                <c16:uniqueId val="{00000005-1C34-47AD-849B-B84B43C549BD}"/>
              </c:ext>
            </c:extLst>
          </c:dPt>
          <c:dPt>
            <c:idx val="1"/>
            <c:bubble3D val="0"/>
            <c:extLst>
              <c:ext xmlns:c16="http://schemas.microsoft.com/office/drawing/2014/chart" uri="{C3380CC4-5D6E-409C-BE32-E72D297353CC}">
                <c16:uniqueId val="{00000006-1C34-47AD-849B-B84B43C549BD}"/>
              </c:ext>
            </c:extLst>
          </c:dPt>
          <c:dPt>
            <c:idx val="2"/>
            <c:bubble3D val="0"/>
            <c:extLst>
              <c:ext xmlns:c16="http://schemas.microsoft.com/office/drawing/2014/chart" uri="{C3380CC4-5D6E-409C-BE32-E72D297353CC}">
                <c16:uniqueId val="{00000007-1C34-47AD-849B-B84B43C549BD}"/>
              </c:ext>
            </c:extLst>
          </c:dPt>
          <c:dPt>
            <c:idx val="3"/>
            <c:bubble3D val="0"/>
            <c:extLst>
              <c:ext xmlns:c16="http://schemas.microsoft.com/office/drawing/2014/chart" uri="{C3380CC4-5D6E-409C-BE32-E72D297353CC}">
                <c16:uniqueId val="{00000008-1C34-47AD-849B-B84B43C549BD}"/>
              </c:ext>
            </c:extLst>
          </c:dPt>
          <c:cat>
            <c:strRef>
              <c:f>Лист1!$A$2:$A$7</c:f>
              <c:strCache>
                <c:ptCount val="4"/>
                <c:pt idx="0">
                  <c:v>20,9 % Общегосударственные вопросы</c:v>
                </c:pt>
                <c:pt idx="1">
                  <c:v>2,1 % Национальная оборона</c:v>
                </c:pt>
                <c:pt idx="2">
                  <c:v>3,2 % Национальная экономика</c:v>
                </c:pt>
                <c:pt idx="3">
                  <c:v>73,8 % Жилищно-коммунальное хозяйство</c:v>
                </c:pt>
              </c:strCache>
            </c:strRef>
          </c:cat>
          <c:val>
            <c:numRef>
              <c:f>Лист1!$C$2:$C$7</c:f>
              <c:numCache>
                <c:formatCode>0.0</c:formatCode>
                <c:ptCount val="4"/>
                <c:pt idx="0">
                  <c:v>20.907262705717304</c:v>
                </c:pt>
                <c:pt idx="1">
                  <c:v>2.0848625945246297</c:v>
                </c:pt>
                <c:pt idx="2">
                  <c:v>3.2141631665588042</c:v>
                </c:pt>
                <c:pt idx="3">
                  <c:v>73.793711533199271</c:v>
                </c:pt>
              </c:numCache>
            </c:numRef>
          </c:val>
          <c:extLst>
            <c:ext xmlns:c16="http://schemas.microsoft.com/office/drawing/2014/chart" uri="{C3380CC4-5D6E-409C-BE32-E72D297353CC}">
              <c16:uniqueId val="{00000009-1C34-47AD-849B-B84B43C549BD}"/>
            </c:ext>
          </c:extLst>
        </c:ser>
        <c:dLbls>
          <c:showLegendKey val="0"/>
          <c:showVal val="0"/>
          <c:showCatName val="0"/>
          <c:showSerName val="0"/>
          <c:showPercent val="0"/>
          <c:showBubbleSize val="0"/>
          <c:showLeaderLines val="1"/>
        </c:dLbls>
      </c:pie3DChart>
      <c:spPr>
        <a:noFill/>
        <a:ln w="25364">
          <a:noFill/>
        </a:ln>
      </c:spPr>
    </c:plotArea>
    <c:legend>
      <c:legendPos val="r"/>
      <c:layout>
        <c:manualLayout>
          <c:xMode val="edge"/>
          <c:yMode val="edge"/>
          <c:x val="0.5903398750604214"/>
          <c:y val="0.4705763999395825"/>
          <c:w val="0.4096600968510794"/>
          <c:h val="0.47613870245743695"/>
        </c:manualLayout>
      </c:layout>
      <c:overlay val="0"/>
    </c:legend>
    <c:plotVisOnly val="1"/>
    <c:dispBlanksAs val="zero"/>
    <c:showDLblsOverMax val="0"/>
  </c:chart>
  <c:txPr>
    <a:bodyPr/>
    <a:lstStyle/>
    <a:p>
      <a:pPr>
        <a:defRPr sz="1794"/>
      </a:pPr>
      <a:endParaRPr lang="ru-RU"/>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manualLayout>
          <c:layoutTarget val="inner"/>
          <c:xMode val="edge"/>
          <c:yMode val="edge"/>
          <c:x val="0.12860032222936615"/>
          <c:y val="7.867645049041766E-2"/>
          <c:w val="0.88387928350198774"/>
          <c:h val="0.74640193617985606"/>
        </c:manualLayout>
      </c:layout>
      <c:bar3DChart>
        <c:barDir val="col"/>
        <c:grouping val="stacked"/>
        <c:varyColors val="0"/>
        <c:ser>
          <c:idx val="0"/>
          <c:order val="0"/>
          <c:tx>
            <c:strRef>
              <c:f>Лист1!$B$1</c:f>
              <c:strCache>
                <c:ptCount val="1"/>
                <c:pt idx="0">
                  <c:v>Расходы бюджета муниципального образования сельское поселение </c:v>
                </c:pt>
              </c:strCache>
            </c:strRef>
          </c:tx>
          <c:invertIfNegative val="0"/>
          <c:dLbls>
            <c:spPr>
              <a:noFill/>
              <a:ln w="25362">
                <a:noFill/>
              </a:ln>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Лист1!$A$2:$A$5</c:f>
              <c:strCache>
                <c:ptCount val="4"/>
                <c:pt idx="0">
                  <c:v>2023 год</c:v>
                </c:pt>
                <c:pt idx="1">
                  <c:v>2024 год</c:v>
                </c:pt>
                <c:pt idx="2">
                  <c:v>2025 год</c:v>
                </c:pt>
                <c:pt idx="3">
                  <c:v>2026 год</c:v>
                </c:pt>
              </c:strCache>
            </c:strRef>
          </c:cat>
          <c:val>
            <c:numRef>
              <c:f>Лист1!$B$2:$B$5</c:f>
              <c:numCache>
                <c:formatCode>0.0</c:formatCode>
                <c:ptCount val="4"/>
                <c:pt idx="0">
                  <c:v>222064.2</c:v>
                </c:pt>
                <c:pt idx="1">
                  <c:v>5918.4</c:v>
                </c:pt>
                <c:pt idx="2">
                  <c:v>150998.1</c:v>
                </c:pt>
                <c:pt idx="3">
                  <c:v>23023.1</c:v>
                </c:pt>
              </c:numCache>
            </c:numRef>
          </c:val>
          <c:extLst>
            <c:ext xmlns:c16="http://schemas.microsoft.com/office/drawing/2014/chart" uri="{C3380CC4-5D6E-409C-BE32-E72D297353CC}">
              <c16:uniqueId val="{00000000-961F-4991-837A-D3A4B3A076C7}"/>
            </c:ext>
          </c:extLst>
        </c:ser>
        <c:dLbls>
          <c:showLegendKey val="0"/>
          <c:showVal val="0"/>
          <c:showCatName val="0"/>
          <c:showSerName val="0"/>
          <c:showPercent val="0"/>
          <c:showBubbleSize val="0"/>
        </c:dLbls>
        <c:gapWidth val="100"/>
        <c:shape val="box"/>
        <c:axId val="142073856"/>
        <c:axId val="142075392"/>
        <c:axId val="0"/>
      </c:bar3DChart>
      <c:catAx>
        <c:axId val="142073856"/>
        <c:scaling>
          <c:orientation val="minMax"/>
        </c:scaling>
        <c:delete val="0"/>
        <c:axPos val="b"/>
        <c:numFmt formatCode="General" sourceLinked="1"/>
        <c:majorTickMark val="out"/>
        <c:minorTickMark val="none"/>
        <c:tickLblPos val="nextTo"/>
        <c:crossAx val="142075392"/>
        <c:crosses val="autoZero"/>
        <c:auto val="1"/>
        <c:lblAlgn val="ctr"/>
        <c:lblOffset val="100"/>
        <c:noMultiLvlLbl val="0"/>
      </c:catAx>
      <c:valAx>
        <c:axId val="142075392"/>
        <c:scaling>
          <c:orientation val="minMax"/>
        </c:scaling>
        <c:delete val="0"/>
        <c:axPos val="l"/>
        <c:majorGridlines/>
        <c:numFmt formatCode="0.0" sourceLinked="1"/>
        <c:majorTickMark val="out"/>
        <c:minorTickMark val="none"/>
        <c:tickLblPos val="nextTo"/>
        <c:crossAx val="142073856"/>
        <c:crosses val="autoZero"/>
        <c:crossBetween val="between"/>
      </c:valAx>
      <c:spPr>
        <a:noFill/>
        <a:ln w="25362">
          <a:noFill/>
        </a:ln>
      </c:spPr>
    </c:plotArea>
    <c:plotVisOnly val="1"/>
    <c:dispBlanksAs val="zero"/>
    <c:showDLblsOverMax val="0"/>
  </c:chart>
  <c:txPr>
    <a:bodyPr/>
    <a:lstStyle/>
    <a:p>
      <a:pPr>
        <a:defRPr sz="1797"/>
      </a:pPr>
      <a:endParaRPr lang="ru-RU"/>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AutoShape 1"/>
          <p:cNvSpPr>
            <a:spLocks noChangeArrowheads="1"/>
          </p:cNvSpPr>
          <p:nvPr/>
        </p:nvSpPr>
        <p:spPr bwMode="auto">
          <a:xfrm>
            <a:off x="0" y="0"/>
            <a:ext cx="6797675" cy="992663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7171" name="Text Box 2"/>
          <p:cNvSpPr txBox="1">
            <a:spLocks noChangeArrowheads="1"/>
          </p:cNvSpPr>
          <p:nvPr/>
        </p:nvSpPr>
        <p:spPr bwMode="auto">
          <a:xfrm>
            <a:off x="0" y="0"/>
            <a:ext cx="2944813"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7172" name="Text Box 3"/>
          <p:cNvSpPr txBox="1">
            <a:spLocks noChangeArrowheads="1"/>
          </p:cNvSpPr>
          <p:nvPr/>
        </p:nvSpPr>
        <p:spPr bwMode="auto">
          <a:xfrm>
            <a:off x="3851275" y="0"/>
            <a:ext cx="2944813"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7173" name="Rectangle 4"/>
          <p:cNvSpPr>
            <a:spLocks noGrp="1" noRot="1" noChangeAspect="1" noChangeArrowheads="1"/>
          </p:cNvSpPr>
          <p:nvPr>
            <p:ph type="sldImg"/>
          </p:nvPr>
        </p:nvSpPr>
        <p:spPr bwMode="auto">
          <a:xfrm>
            <a:off x="711200" y="744538"/>
            <a:ext cx="5373688" cy="3719512"/>
          </a:xfrm>
          <a:prstGeom prst="rect">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p:nvPr>
        </p:nvSpPr>
        <p:spPr bwMode="auto">
          <a:xfrm>
            <a:off x="681038" y="4714875"/>
            <a:ext cx="5434012" cy="4464050"/>
          </a:xfrm>
          <a:prstGeom prst="rect">
            <a:avLst/>
          </a:prstGeom>
          <a:noFill/>
          <a:ln w="9525">
            <a:noFill/>
            <a:round/>
            <a:headEnd/>
            <a:tailEnd/>
          </a:ln>
          <a:effectLst/>
        </p:spPr>
        <p:txBody>
          <a:bodyPr vert="horz" wrap="square" lIns="90585" tIns="47104" rIns="90585" bIns="47104" numCol="1" anchor="t" anchorCtr="0" compatLnSpc="1">
            <a:prstTxWarp prst="textNoShape">
              <a:avLst/>
            </a:prstTxWarp>
          </a:bodyPr>
          <a:lstStyle/>
          <a:p>
            <a:pPr lvl="0"/>
            <a:endParaRPr lang="ru-RU" noProof="0"/>
          </a:p>
        </p:txBody>
      </p:sp>
      <p:sp>
        <p:nvSpPr>
          <p:cNvPr id="7175" name="Text Box 6"/>
          <p:cNvSpPr txBox="1">
            <a:spLocks noChangeArrowheads="1"/>
          </p:cNvSpPr>
          <p:nvPr/>
        </p:nvSpPr>
        <p:spPr bwMode="auto">
          <a:xfrm>
            <a:off x="0" y="9428163"/>
            <a:ext cx="2944813"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4103" name="Rectangle 7"/>
          <p:cNvSpPr>
            <a:spLocks noGrp="1" noChangeArrowheads="1"/>
          </p:cNvSpPr>
          <p:nvPr>
            <p:ph type="sldNum"/>
          </p:nvPr>
        </p:nvSpPr>
        <p:spPr bwMode="auto">
          <a:xfrm>
            <a:off x="3851275" y="9428163"/>
            <a:ext cx="2943225" cy="495300"/>
          </a:xfrm>
          <a:prstGeom prst="rect">
            <a:avLst/>
          </a:prstGeom>
          <a:noFill/>
          <a:ln w="9525">
            <a:noFill/>
            <a:round/>
            <a:headEnd/>
            <a:tailEnd/>
          </a:ln>
          <a:effectLst/>
        </p:spPr>
        <p:txBody>
          <a:bodyPr vert="horz" wrap="square" lIns="90585" tIns="47104" rIns="90585" bIns="47104"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8605" algn="l"/>
                <a:tab pos="1457211" algn="l"/>
                <a:tab pos="2185816" algn="l"/>
                <a:tab pos="2914421" algn="l"/>
              </a:tabLst>
              <a:defRPr sz="1200">
                <a:solidFill>
                  <a:srgbClr val="000000"/>
                </a:solidFill>
                <a:cs typeface="Lucida Sans Unicode" panose="020B0602030504020204" pitchFamily="34" charset="0"/>
              </a:defRPr>
            </a:lvl1pPr>
          </a:lstStyle>
          <a:p>
            <a:pPr>
              <a:defRPr/>
            </a:pPr>
            <a:fld id="{099D49F3-D030-413B-87E4-3543A02509DD}" type="slidenum">
              <a:rPr lang="ru-RU" altLang="ru-RU"/>
              <a:pPr>
                <a:defRPr/>
              </a:pPr>
              <a:t>‹#›</a:t>
            </a:fld>
            <a:endParaRPr lang="ru-RU" altLang="ru-RU"/>
          </a:p>
        </p:txBody>
      </p:sp>
    </p:spTree>
    <p:extLst>
      <p:ext uri="{BB962C8B-B14F-4D97-AF65-F5344CB8AC3E}">
        <p14:creationId xmlns:p14="http://schemas.microsoft.com/office/powerpoint/2010/main" val="1712443283"/>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AFA934F7-11BF-4C17-9A51-50B6E8AFE714}" type="slidenum">
              <a:rPr lang="ru-RU" altLang="ru-RU" smtClean="0"/>
              <a:pPr>
                <a:spcBef>
                  <a:spcPct val="0"/>
                </a:spcBef>
                <a:buSzPct val="45000"/>
                <a:buFont typeface="Wingdings" panose="05000000000000000000" pitchFamily="2" charset="2"/>
                <a:buNone/>
              </a:pPr>
              <a:t>1</a:t>
            </a:fld>
            <a:endParaRPr lang="ru-RU" altLang="ru-RU"/>
          </a:p>
        </p:txBody>
      </p:sp>
      <p:sp>
        <p:nvSpPr>
          <p:cNvPr id="921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922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A6CA892D-4EAC-4085-93AF-8FF74F275CE2}" type="slidenum">
              <a:rPr lang="ru-RU" altLang="ru-RU" smtClean="0"/>
              <a:pPr>
                <a:spcBef>
                  <a:spcPct val="0"/>
                </a:spcBef>
                <a:buSzPct val="45000"/>
                <a:buFont typeface="Wingdings" panose="05000000000000000000" pitchFamily="2" charset="2"/>
                <a:buNone/>
              </a:pPr>
              <a:t>11</a:t>
            </a:fld>
            <a:endParaRPr lang="ru-RU" altLang="ru-RU"/>
          </a:p>
        </p:txBody>
      </p:sp>
      <p:sp>
        <p:nvSpPr>
          <p:cNvPr id="2867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2867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D677E57A-3B74-4A5A-B664-3FCDCFC5BCC2}" type="slidenum">
              <a:rPr lang="ru-RU" altLang="ru-RU" smtClean="0"/>
              <a:pPr>
                <a:spcBef>
                  <a:spcPct val="0"/>
                </a:spcBef>
                <a:buSzPct val="45000"/>
                <a:buFont typeface="Wingdings" panose="05000000000000000000" pitchFamily="2" charset="2"/>
                <a:buNone/>
              </a:pPr>
              <a:t>12</a:t>
            </a:fld>
            <a:endParaRPr lang="ru-RU" altLang="ru-RU"/>
          </a:p>
        </p:txBody>
      </p:sp>
      <p:sp>
        <p:nvSpPr>
          <p:cNvPr id="3072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072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E197461E-B651-41FA-A99A-15B7B8F97BE3}" type="slidenum">
              <a:rPr lang="ru-RU" altLang="ru-RU" smtClean="0"/>
              <a:pPr>
                <a:spcBef>
                  <a:spcPct val="0"/>
                </a:spcBef>
                <a:buSzPct val="45000"/>
                <a:buFont typeface="Wingdings" panose="05000000000000000000" pitchFamily="2" charset="2"/>
                <a:buNone/>
              </a:pPr>
              <a:t>13</a:t>
            </a:fld>
            <a:endParaRPr lang="ru-RU" altLang="ru-RU"/>
          </a:p>
        </p:txBody>
      </p:sp>
      <p:sp>
        <p:nvSpPr>
          <p:cNvPr id="3277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277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898E06E0-CE99-44AA-AA02-8486AD3B6D86}" type="slidenum">
              <a:rPr lang="ru-RU" altLang="ru-RU" smtClean="0"/>
              <a:pPr>
                <a:spcBef>
                  <a:spcPct val="0"/>
                </a:spcBef>
                <a:buSzPct val="45000"/>
                <a:buFont typeface="Wingdings" panose="05000000000000000000" pitchFamily="2" charset="2"/>
                <a:buNone/>
              </a:pPr>
              <a:t>14</a:t>
            </a:fld>
            <a:endParaRPr lang="ru-RU" altLang="ru-RU"/>
          </a:p>
        </p:txBody>
      </p:sp>
      <p:sp>
        <p:nvSpPr>
          <p:cNvPr id="3481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482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93B46C98-762C-4D96-BC38-87FA04C760AA}" type="slidenum">
              <a:rPr lang="ru-RU" altLang="ru-RU" smtClean="0"/>
              <a:pPr>
                <a:spcBef>
                  <a:spcPct val="0"/>
                </a:spcBef>
                <a:buSzPct val="45000"/>
                <a:buFont typeface="Wingdings" panose="05000000000000000000" pitchFamily="2" charset="2"/>
                <a:buNone/>
              </a:pPr>
              <a:t>15</a:t>
            </a:fld>
            <a:endParaRPr lang="ru-RU" altLang="ru-RU"/>
          </a:p>
        </p:txBody>
      </p:sp>
      <p:sp>
        <p:nvSpPr>
          <p:cNvPr id="3686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686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45C161E3-7AE4-4AB5-AD1E-E49222DDBE52}" type="slidenum">
              <a:rPr lang="ru-RU" altLang="ru-RU" smtClean="0"/>
              <a:pPr>
                <a:spcBef>
                  <a:spcPct val="0"/>
                </a:spcBef>
                <a:buSzPct val="45000"/>
                <a:buFont typeface="Wingdings" panose="05000000000000000000" pitchFamily="2" charset="2"/>
                <a:buNone/>
              </a:pPr>
              <a:t>16</a:t>
            </a:fld>
            <a:endParaRPr lang="ru-RU" altLang="ru-RU"/>
          </a:p>
        </p:txBody>
      </p:sp>
      <p:sp>
        <p:nvSpPr>
          <p:cNvPr id="3891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891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D96D910E-C4F2-4DA7-A91D-054E7DA52A05}" type="slidenum">
              <a:rPr lang="ru-RU" altLang="ru-RU" smtClean="0"/>
              <a:pPr>
                <a:spcBef>
                  <a:spcPct val="0"/>
                </a:spcBef>
                <a:buSzPct val="45000"/>
                <a:buFont typeface="Wingdings" panose="05000000000000000000" pitchFamily="2" charset="2"/>
                <a:buNone/>
              </a:pPr>
              <a:t>17</a:t>
            </a:fld>
            <a:endParaRPr lang="ru-RU" altLang="ru-RU"/>
          </a:p>
        </p:txBody>
      </p:sp>
      <p:sp>
        <p:nvSpPr>
          <p:cNvPr id="4096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096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8FA0DFD7-5591-4023-91A8-5B05999DC900}" type="slidenum">
              <a:rPr lang="ru-RU" altLang="ru-RU" smtClean="0"/>
              <a:pPr>
                <a:spcBef>
                  <a:spcPct val="0"/>
                </a:spcBef>
                <a:buSzPct val="45000"/>
                <a:buFont typeface="Wingdings" panose="05000000000000000000" pitchFamily="2" charset="2"/>
                <a:buNone/>
              </a:pPr>
              <a:t>18</a:t>
            </a:fld>
            <a:endParaRPr lang="ru-RU" altLang="ru-RU"/>
          </a:p>
        </p:txBody>
      </p:sp>
      <p:sp>
        <p:nvSpPr>
          <p:cNvPr id="4301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301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A77F78A7-4F4B-4231-8CC4-3DAC7799EDFB}" type="slidenum">
              <a:rPr lang="ru-RU" altLang="ru-RU" smtClean="0"/>
              <a:pPr>
                <a:spcBef>
                  <a:spcPct val="0"/>
                </a:spcBef>
                <a:buSzPct val="45000"/>
                <a:buFont typeface="Wingdings" panose="05000000000000000000" pitchFamily="2" charset="2"/>
                <a:buNone/>
              </a:pPr>
              <a:t>19</a:t>
            </a:fld>
            <a:endParaRPr lang="ru-RU" altLang="ru-RU"/>
          </a:p>
        </p:txBody>
      </p:sp>
      <p:sp>
        <p:nvSpPr>
          <p:cNvPr id="4505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506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6C99CA9B-E07E-4297-8EDA-23AFF709CA8D}" type="slidenum">
              <a:rPr lang="ru-RU" altLang="ru-RU" smtClean="0"/>
              <a:pPr>
                <a:spcBef>
                  <a:spcPct val="0"/>
                </a:spcBef>
                <a:buSzPct val="45000"/>
                <a:buFont typeface="Wingdings" panose="05000000000000000000" pitchFamily="2" charset="2"/>
                <a:buNone/>
              </a:pPr>
              <a:t>20</a:t>
            </a:fld>
            <a:endParaRPr lang="ru-RU" altLang="ru-RU"/>
          </a:p>
        </p:txBody>
      </p:sp>
      <p:sp>
        <p:nvSpPr>
          <p:cNvPr id="4710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710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9AA31EAE-735E-4C75-8436-A3DD64D682E8}" type="slidenum">
              <a:rPr lang="ru-RU" altLang="ru-RU" smtClean="0"/>
              <a:pPr>
                <a:spcBef>
                  <a:spcPct val="0"/>
                </a:spcBef>
                <a:buSzPct val="45000"/>
                <a:buFont typeface="Wingdings" panose="05000000000000000000" pitchFamily="2" charset="2"/>
                <a:buNone/>
              </a:pPr>
              <a:t>2</a:t>
            </a:fld>
            <a:endParaRPr lang="ru-RU" altLang="ru-RU"/>
          </a:p>
        </p:txBody>
      </p:sp>
      <p:sp>
        <p:nvSpPr>
          <p:cNvPr id="1126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1126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15BE16B8-ED31-4FDD-9999-72865AF7F322}" type="slidenum">
              <a:rPr lang="ru-RU" altLang="ru-RU" smtClean="0"/>
              <a:pPr>
                <a:spcBef>
                  <a:spcPct val="0"/>
                </a:spcBef>
                <a:buSzPct val="45000"/>
                <a:buFont typeface="Wingdings" panose="05000000000000000000" pitchFamily="2" charset="2"/>
                <a:buNone/>
              </a:pPr>
              <a:t>21</a:t>
            </a:fld>
            <a:endParaRPr lang="ru-RU" altLang="ru-RU"/>
          </a:p>
        </p:txBody>
      </p:sp>
      <p:sp>
        <p:nvSpPr>
          <p:cNvPr id="4915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915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BA6811D3-946B-4AE2-BC28-3B32784A0C34}" type="slidenum">
              <a:rPr lang="ru-RU" altLang="ru-RU" smtClean="0"/>
              <a:pPr>
                <a:spcBef>
                  <a:spcPct val="0"/>
                </a:spcBef>
                <a:buSzPct val="45000"/>
                <a:buFont typeface="Wingdings" panose="05000000000000000000" pitchFamily="2" charset="2"/>
                <a:buNone/>
              </a:pPr>
              <a:t>22</a:t>
            </a:fld>
            <a:endParaRPr lang="ru-RU" altLang="ru-RU"/>
          </a:p>
        </p:txBody>
      </p:sp>
      <p:sp>
        <p:nvSpPr>
          <p:cNvPr id="5120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120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5D91BDBF-B8E1-4A67-9770-A584B08E0FA9}" type="slidenum">
              <a:rPr lang="ru-RU" altLang="ru-RU" smtClean="0"/>
              <a:pPr>
                <a:spcBef>
                  <a:spcPct val="0"/>
                </a:spcBef>
                <a:buSzPct val="45000"/>
                <a:buFont typeface="Wingdings" panose="05000000000000000000" pitchFamily="2" charset="2"/>
                <a:buNone/>
              </a:pPr>
              <a:t>23</a:t>
            </a:fld>
            <a:endParaRPr lang="ru-RU" altLang="ru-RU"/>
          </a:p>
        </p:txBody>
      </p:sp>
      <p:sp>
        <p:nvSpPr>
          <p:cNvPr id="5325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325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BA50EA79-2BF9-4831-8788-9218A1D5A506}" type="slidenum">
              <a:rPr lang="ru-RU" altLang="ru-RU" smtClean="0"/>
              <a:pPr>
                <a:spcBef>
                  <a:spcPct val="0"/>
                </a:spcBef>
                <a:buSzPct val="45000"/>
                <a:buFont typeface="Wingdings" panose="05000000000000000000" pitchFamily="2" charset="2"/>
                <a:buNone/>
              </a:pPr>
              <a:t>24</a:t>
            </a:fld>
            <a:endParaRPr lang="ru-RU" altLang="ru-RU"/>
          </a:p>
        </p:txBody>
      </p:sp>
      <p:sp>
        <p:nvSpPr>
          <p:cNvPr id="5529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530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C0A8BD3C-4823-4AA6-8626-25BF188D980B}" type="slidenum">
              <a:rPr lang="ru-RU" altLang="ru-RU" smtClean="0"/>
              <a:pPr>
                <a:spcBef>
                  <a:spcPct val="0"/>
                </a:spcBef>
                <a:buSzPct val="45000"/>
                <a:buFont typeface="Wingdings" panose="05000000000000000000" pitchFamily="2" charset="2"/>
                <a:buNone/>
              </a:pPr>
              <a:t>25</a:t>
            </a:fld>
            <a:endParaRPr lang="ru-RU" altLang="ru-RU"/>
          </a:p>
        </p:txBody>
      </p:sp>
      <p:sp>
        <p:nvSpPr>
          <p:cNvPr id="5734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734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64EC0859-2F42-4E18-A06B-180D61F3967B}" type="slidenum">
              <a:rPr lang="ru-RU" altLang="ru-RU" smtClean="0"/>
              <a:pPr>
                <a:spcBef>
                  <a:spcPct val="0"/>
                </a:spcBef>
                <a:buSzPct val="45000"/>
                <a:buFont typeface="Wingdings" panose="05000000000000000000" pitchFamily="2" charset="2"/>
                <a:buNone/>
              </a:pPr>
              <a:t>26</a:t>
            </a:fld>
            <a:endParaRPr lang="ru-RU" altLang="ru-RU"/>
          </a:p>
        </p:txBody>
      </p:sp>
      <p:sp>
        <p:nvSpPr>
          <p:cNvPr id="5939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939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225B393E-4D7E-4B53-89C6-787637FE9E08}" type="slidenum">
              <a:rPr lang="ru-RU" altLang="ru-RU" smtClean="0"/>
              <a:pPr>
                <a:spcBef>
                  <a:spcPct val="0"/>
                </a:spcBef>
                <a:buSzPct val="45000"/>
                <a:buFont typeface="Wingdings" panose="05000000000000000000" pitchFamily="2" charset="2"/>
                <a:buNone/>
              </a:pPr>
              <a:t>3</a:t>
            </a:fld>
            <a:endParaRPr lang="ru-RU" altLang="ru-RU"/>
          </a:p>
        </p:txBody>
      </p:sp>
      <p:sp>
        <p:nvSpPr>
          <p:cNvPr id="1331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1331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4FE651FE-1014-476E-AF78-3DABE53A1FFC}" type="slidenum">
              <a:rPr lang="ru-RU" altLang="ru-RU" smtClean="0"/>
              <a:pPr>
                <a:spcBef>
                  <a:spcPct val="0"/>
                </a:spcBef>
                <a:buSzPct val="45000"/>
                <a:buFont typeface="Wingdings" panose="05000000000000000000" pitchFamily="2" charset="2"/>
                <a:buNone/>
              </a:pPr>
              <a:t>4</a:t>
            </a:fld>
            <a:endParaRPr lang="ru-RU" altLang="ru-RU"/>
          </a:p>
        </p:txBody>
      </p:sp>
      <p:sp>
        <p:nvSpPr>
          <p:cNvPr id="1536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1536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spcBef>
                <a:spcPts val="450"/>
              </a:spcBef>
              <a:buClrTx/>
              <a:tabLst>
                <a:tab pos="0" algn="l"/>
                <a:tab pos="919163" algn="l"/>
                <a:tab pos="1839913" algn="l"/>
                <a:tab pos="2760663" algn="l"/>
                <a:tab pos="3679825" algn="l"/>
                <a:tab pos="4600575" algn="l"/>
                <a:tab pos="5521325" algn="l"/>
                <a:tab pos="6442075" algn="l"/>
                <a:tab pos="7361238" algn="l"/>
                <a:tab pos="8281988" algn="l"/>
                <a:tab pos="9202738" algn="l"/>
                <a:tab pos="10123488" algn="l"/>
              </a:tabLst>
            </a:pPr>
            <a:endParaRPr lang="ru-RU" altLang="ru-RU">
              <a:latin typeface="Times New Roman" panose="02020603050405020304" pitchFamily="18" charset="0"/>
              <a:ea typeface="SimSun" panose="02010600030101010101" pitchFamily="2"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1453798F-9A91-490D-9060-993A68679B40}" type="slidenum">
              <a:rPr lang="ru-RU" altLang="ru-RU" smtClean="0"/>
              <a:pPr>
                <a:spcBef>
                  <a:spcPct val="0"/>
                </a:spcBef>
                <a:buSzPct val="45000"/>
                <a:buFont typeface="Wingdings" panose="05000000000000000000" pitchFamily="2" charset="2"/>
                <a:buNone/>
              </a:pPr>
              <a:t>5</a:t>
            </a:fld>
            <a:endParaRPr lang="ru-RU" altLang="ru-RU"/>
          </a:p>
        </p:txBody>
      </p:sp>
      <p:sp>
        <p:nvSpPr>
          <p:cNvPr id="1741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1741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75FBE4F9-E51F-40B3-8261-93C43300432F}" type="slidenum">
              <a:rPr lang="ru-RU" altLang="ru-RU" smtClean="0"/>
              <a:pPr>
                <a:spcBef>
                  <a:spcPct val="0"/>
                </a:spcBef>
                <a:buSzPct val="45000"/>
                <a:buFont typeface="Wingdings" panose="05000000000000000000" pitchFamily="2" charset="2"/>
                <a:buNone/>
              </a:pPr>
              <a:t>6</a:t>
            </a:fld>
            <a:endParaRPr lang="ru-RU" altLang="ru-RU"/>
          </a:p>
        </p:txBody>
      </p:sp>
      <p:sp>
        <p:nvSpPr>
          <p:cNvPr id="1945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1946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4E1595EA-C9A9-4C0E-B6BF-1EEE92E5F69B}" type="slidenum">
              <a:rPr lang="ru-RU" altLang="ru-RU" smtClean="0"/>
              <a:pPr>
                <a:spcBef>
                  <a:spcPct val="0"/>
                </a:spcBef>
                <a:buSzPct val="45000"/>
                <a:buFont typeface="Wingdings" panose="05000000000000000000" pitchFamily="2" charset="2"/>
                <a:buNone/>
              </a:pPr>
              <a:t>8</a:t>
            </a:fld>
            <a:endParaRPr lang="ru-RU" altLang="ru-RU"/>
          </a:p>
        </p:txBody>
      </p:sp>
      <p:sp>
        <p:nvSpPr>
          <p:cNvPr id="2253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2253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4648C25F-689D-4F8F-93F4-EE1EB869B83C}" type="slidenum">
              <a:rPr lang="ru-RU" altLang="ru-RU" smtClean="0"/>
              <a:pPr>
                <a:spcBef>
                  <a:spcPct val="0"/>
                </a:spcBef>
                <a:buSzPct val="45000"/>
                <a:buFont typeface="Wingdings" panose="05000000000000000000" pitchFamily="2" charset="2"/>
                <a:buNone/>
              </a:pPr>
              <a:t>9</a:t>
            </a:fld>
            <a:endParaRPr lang="ru-RU" altLang="ru-RU"/>
          </a:p>
        </p:txBody>
      </p:sp>
      <p:sp>
        <p:nvSpPr>
          <p:cNvPr id="2457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2458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9BCC01A8-4A6B-4E6D-B35A-5087FDDB4B4C}" type="slidenum">
              <a:rPr lang="ru-RU" altLang="ru-RU" smtClean="0"/>
              <a:pPr>
                <a:spcBef>
                  <a:spcPct val="0"/>
                </a:spcBef>
                <a:buSzPct val="45000"/>
                <a:buFont typeface="Wingdings" panose="05000000000000000000" pitchFamily="2" charset="2"/>
                <a:buNone/>
              </a:pPr>
              <a:t>10</a:t>
            </a:fld>
            <a:endParaRPr lang="ru-RU" altLang="ru-RU"/>
          </a:p>
        </p:txBody>
      </p:sp>
      <p:sp>
        <p:nvSpPr>
          <p:cNvPr id="2662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2662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2950" y="2130425"/>
            <a:ext cx="8421688" cy="1470025"/>
          </a:xfrm>
        </p:spPr>
        <p:txBody>
          <a:bodyPr/>
          <a:lstStyle/>
          <a:p>
            <a:r>
              <a:rPr lang="ru-RU"/>
              <a:t>Образец заголовка</a:t>
            </a:r>
          </a:p>
        </p:txBody>
      </p:sp>
      <p:sp>
        <p:nvSpPr>
          <p:cNvPr id="3" name="Подзаголовок 2"/>
          <p:cNvSpPr>
            <a:spLocks noGrp="1"/>
          </p:cNvSpPr>
          <p:nvPr>
            <p:ph type="subTitle" idx="1"/>
          </p:nvPr>
        </p:nvSpPr>
        <p:spPr>
          <a:xfrm>
            <a:off x="1485900" y="3886200"/>
            <a:ext cx="6935788"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Rectangle 2"/>
          <p:cNvSpPr>
            <a:spLocks noGrp="1" noChangeArrowheads="1"/>
          </p:cNvSpPr>
          <p:nvPr>
            <p:ph type="sldNum" idx="10"/>
          </p:nvPr>
        </p:nvSpPr>
        <p:spPr>
          <a:ln/>
        </p:spPr>
        <p:txBody>
          <a:bodyPr/>
          <a:lstStyle>
            <a:lvl1pPr>
              <a:defRPr/>
            </a:lvl1pPr>
          </a:lstStyle>
          <a:p>
            <a:pPr>
              <a:defRPr/>
            </a:pPr>
            <a:fld id="{E8DF82EF-3AB7-41B5-B2F9-A7B5BEE5CEF1}" type="slidenum">
              <a:rPr lang="ru-RU" altLang="ru-RU"/>
              <a:pPr>
                <a:defRPr/>
              </a:pPr>
              <a:t>‹#›</a:t>
            </a:fld>
            <a:endParaRPr lang="ru-RU" altLang="ru-RU"/>
          </a:p>
        </p:txBody>
      </p:sp>
    </p:spTree>
    <p:extLst>
      <p:ext uri="{BB962C8B-B14F-4D97-AF65-F5344CB8AC3E}">
        <p14:creationId xmlns:p14="http://schemas.microsoft.com/office/powerpoint/2010/main" val="2945102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pPr>
              <a:defRPr/>
            </a:pPr>
            <a:fld id="{14B1FF70-2879-4182-B92E-7E5F4741191B}" type="slidenum">
              <a:rPr lang="ru-RU" altLang="ru-RU"/>
              <a:pPr>
                <a:defRPr/>
              </a:pPr>
              <a:t>‹#›</a:t>
            </a:fld>
            <a:endParaRPr lang="ru-RU" altLang="ru-RU"/>
          </a:p>
        </p:txBody>
      </p:sp>
    </p:spTree>
    <p:extLst>
      <p:ext uri="{BB962C8B-B14F-4D97-AF65-F5344CB8AC3E}">
        <p14:creationId xmlns:p14="http://schemas.microsoft.com/office/powerpoint/2010/main" val="353308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181850" y="425450"/>
            <a:ext cx="2227263" cy="5440363"/>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95300" y="425450"/>
            <a:ext cx="6534150" cy="544036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pPr>
              <a:defRPr/>
            </a:pPr>
            <a:fld id="{6630AE45-6C04-42DE-9A6B-58BAB8C5F225}" type="slidenum">
              <a:rPr lang="ru-RU" altLang="ru-RU"/>
              <a:pPr>
                <a:defRPr/>
              </a:pPr>
              <a:t>‹#›</a:t>
            </a:fld>
            <a:endParaRPr lang="ru-RU" altLang="ru-RU"/>
          </a:p>
        </p:txBody>
      </p:sp>
    </p:spTree>
    <p:extLst>
      <p:ext uri="{BB962C8B-B14F-4D97-AF65-F5344CB8AC3E}">
        <p14:creationId xmlns:p14="http://schemas.microsoft.com/office/powerpoint/2010/main" val="37977455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2950" y="2130425"/>
            <a:ext cx="8421688" cy="1470025"/>
          </a:xfrm>
        </p:spPr>
        <p:txBody>
          <a:bodyPr/>
          <a:lstStyle/>
          <a:p>
            <a:r>
              <a:rPr lang="ru-RU"/>
              <a:t>Образец заголовка</a:t>
            </a:r>
          </a:p>
        </p:txBody>
      </p:sp>
      <p:sp>
        <p:nvSpPr>
          <p:cNvPr id="3" name="Подзаголовок 2"/>
          <p:cNvSpPr>
            <a:spLocks noGrp="1"/>
          </p:cNvSpPr>
          <p:nvPr>
            <p:ph type="subTitle" idx="1"/>
          </p:nvPr>
        </p:nvSpPr>
        <p:spPr>
          <a:xfrm>
            <a:off x="1485900" y="3886200"/>
            <a:ext cx="6935788"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Rectangle 19"/>
          <p:cNvSpPr>
            <a:spLocks noGrp="1" noChangeArrowheads="1"/>
          </p:cNvSpPr>
          <p:nvPr>
            <p:ph type="sldNum" idx="10"/>
          </p:nvPr>
        </p:nvSpPr>
        <p:spPr>
          <a:ln/>
        </p:spPr>
        <p:txBody>
          <a:bodyPr/>
          <a:lstStyle>
            <a:lvl1pPr>
              <a:defRPr/>
            </a:lvl1pPr>
          </a:lstStyle>
          <a:p>
            <a:pPr>
              <a:defRPr/>
            </a:pPr>
            <a:fld id="{7F295DF1-968F-425B-8BF7-E2CA2FB6DBFC}" type="slidenum">
              <a:rPr lang="ru-RU" altLang="ru-RU"/>
              <a:pPr>
                <a:defRPr/>
              </a:pPr>
              <a:t>‹#›</a:t>
            </a:fld>
            <a:endParaRPr lang="ru-RU" altLang="ru-RU"/>
          </a:p>
        </p:txBody>
      </p:sp>
    </p:spTree>
    <p:extLst>
      <p:ext uri="{BB962C8B-B14F-4D97-AF65-F5344CB8AC3E}">
        <p14:creationId xmlns:p14="http://schemas.microsoft.com/office/powerpoint/2010/main" val="31711512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pPr>
              <a:defRPr/>
            </a:pPr>
            <a:fld id="{75716C75-B92D-45D8-9513-FE1FC1E07DA0}" type="slidenum">
              <a:rPr lang="ru-RU" altLang="ru-RU"/>
              <a:pPr>
                <a:defRPr/>
              </a:pPr>
              <a:t>‹#›</a:t>
            </a:fld>
            <a:endParaRPr lang="ru-RU" altLang="ru-RU"/>
          </a:p>
        </p:txBody>
      </p:sp>
    </p:spTree>
    <p:extLst>
      <p:ext uri="{BB962C8B-B14F-4D97-AF65-F5344CB8AC3E}">
        <p14:creationId xmlns:p14="http://schemas.microsoft.com/office/powerpoint/2010/main" val="36855795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638" y="4406900"/>
            <a:ext cx="8421687"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82638" y="2906713"/>
            <a:ext cx="8421687"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19"/>
          <p:cNvSpPr>
            <a:spLocks noGrp="1" noChangeArrowheads="1"/>
          </p:cNvSpPr>
          <p:nvPr>
            <p:ph type="sldNum" idx="10"/>
          </p:nvPr>
        </p:nvSpPr>
        <p:spPr>
          <a:ln/>
        </p:spPr>
        <p:txBody>
          <a:bodyPr/>
          <a:lstStyle>
            <a:lvl1pPr>
              <a:defRPr/>
            </a:lvl1pPr>
          </a:lstStyle>
          <a:p>
            <a:pPr>
              <a:defRPr/>
            </a:pPr>
            <a:fld id="{AC09B7FB-D1D1-441F-B693-F0948FF727C8}" type="slidenum">
              <a:rPr lang="ru-RU" altLang="ru-RU"/>
              <a:pPr>
                <a:defRPr/>
              </a:pPr>
              <a:t>‹#›</a:t>
            </a:fld>
            <a:endParaRPr lang="ru-RU" altLang="ru-RU"/>
          </a:p>
        </p:txBody>
      </p:sp>
    </p:spTree>
    <p:extLst>
      <p:ext uri="{BB962C8B-B14F-4D97-AF65-F5344CB8AC3E}">
        <p14:creationId xmlns:p14="http://schemas.microsoft.com/office/powerpoint/2010/main" val="22840416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95300" y="1981200"/>
            <a:ext cx="4379913"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5027613" y="1981200"/>
            <a:ext cx="4381500"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19"/>
          <p:cNvSpPr>
            <a:spLocks noGrp="1" noChangeArrowheads="1"/>
          </p:cNvSpPr>
          <p:nvPr>
            <p:ph type="sldNum" idx="10"/>
          </p:nvPr>
        </p:nvSpPr>
        <p:spPr>
          <a:ln/>
        </p:spPr>
        <p:txBody>
          <a:bodyPr/>
          <a:lstStyle>
            <a:lvl1pPr>
              <a:defRPr/>
            </a:lvl1pPr>
          </a:lstStyle>
          <a:p>
            <a:pPr>
              <a:defRPr/>
            </a:pPr>
            <a:fld id="{E8BDC52A-17B5-4D00-B4E2-5A0DA50F9BF2}" type="slidenum">
              <a:rPr lang="ru-RU" altLang="ru-RU"/>
              <a:pPr>
                <a:defRPr/>
              </a:pPr>
              <a:t>‹#›</a:t>
            </a:fld>
            <a:endParaRPr lang="ru-RU" altLang="ru-RU"/>
          </a:p>
        </p:txBody>
      </p:sp>
    </p:spTree>
    <p:extLst>
      <p:ext uri="{BB962C8B-B14F-4D97-AF65-F5344CB8AC3E}">
        <p14:creationId xmlns:p14="http://schemas.microsoft.com/office/powerpoint/2010/main" val="5889455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6988"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95300"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95300"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5032375" y="1535113"/>
            <a:ext cx="43799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5032375" y="2174875"/>
            <a:ext cx="43799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19"/>
          <p:cNvSpPr>
            <a:spLocks noGrp="1" noChangeArrowheads="1"/>
          </p:cNvSpPr>
          <p:nvPr>
            <p:ph type="sldNum" idx="10"/>
          </p:nvPr>
        </p:nvSpPr>
        <p:spPr>
          <a:ln/>
        </p:spPr>
        <p:txBody>
          <a:bodyPr/>
          <a:lstStyle>
            <a:lvl1pPr>
              <a:defRPr/>
            </a:lvl1pPr>
          </a:lstStyle>
          <a:p>
            <a:pPr>
              <a:defRPr/>
            </a:pPr>
            <a:fld id="{2B18D7C0-F80D-49F4-9A4D-1CF99943D625}" type="slidenum">
              <a:rPr lang="ru-RU" altLang="ru-RU"/>
              <a:pPr>
                <a:defRPr/>
              </a:pPr>
              <a:t>‹#›</a:t>
            </a:fld>
            <a:endParaRPr lang="ru-RU" altLang="ru-RU"/>
          </a:p>
        </p:txBody>
      </p:sp>
    </p:spTree>
    <p:extLst>
      <p:ext uri="{BB962C8B-B14F-4D97-AF65-F5344CB8AC3E}">
        <p14:creationId xmlns:p14="http://schemas.microsoft.com/office/powerpoint/2010/main" val="120894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19"/>
          <p:cNvSpPr>
            <a:spLocks noGrp="1" noChangeArrowheads="1"/>
          </p:cNvSpPr>
          <p:nvPr>
            <p:ph type="sldNum" idx="10"/>
          </p:nvPr>
        </p:nvSpPr>
        <p:spPr>
          <a:ln/>
        </p:spPr>
        <p:txBody>
          <a:bodyPr/>
          <a:lstStyle>
            <a:lvl1pPr>
              <a:defRPr/>
            </a:lvl1pPr>
          </a:lstStyle>
          <a:p>
            <a:pPr>
              <a:defRPr/>
            </a:pPr>
            <a:fld id="{CA2A7C53-4629-4716-A68A-FE347B65E637}" type="slidenum">
              <a:rPr lang="ru-RU" altLang="ru-RU"/>
              <a:pPr>
                <a:defRPr/>
              </a:pPr>
              <a:t>‹#›</a:t>
            </a:fld>
            <a:endParaRPr lang="ru-RU" altLang="ru-RU"/>
          </a:p>
        </p:txBody>
      </p:sp>
    </p:spTree>
    <p:extLst>
      <p:ext uri="{BB962C8B-B14F-4D97-AF65-F5344CB8AC3E}">
        <p14:creationId xmlns:p14="http://schemas.microsoft.com/office/powerpoint/2010/main" val="14634783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19"/>
          <p:cNvSpPr>
            <a:spLocks noGrp="1" noChangeArrowheads="1"/>
          </p:cNvSpPr>
          <p:nvPr>
            <p:ph type="sldNum" idx="10"/>
          </p:nvPr>
        </p:nvSpPr>
        <p:spPr>
          <a:ln/>
        </p:spPr>
        <p:txBody>
          <a:bodyPr/>
          <a:lstStyle>
            <a:lvl1pPr>
              <a:defRPr/>
            </a:lvl1pPr>
          </a:lstStyle>
          <a:p>
            <a:pPr>
              <a:defRPr/>
            </a:pPr>
            <a:fld id="{A5ADA176-A42E-435C-AFDF-7C8A96B81C8C}" type="slidenum">
              <a:rPr lang="ru-RU" altLang="ru-RU"/>
              <a:pPr>
                <a:defRPr/>
              </a:pPr>
              <a:t>‹#›</a:t>
            </a:fld>
            <a:endParaRPr lang="ru-RU" altLang="ru-RU"/>
          </a:p>
        </p:txBody>
      </p:sp>
    </p:spTree>
    <p:extLst>
      <p:ext uri="{BB962C8B-B14F-4D97-AF65-F5344CB8AC3E}">
        <p14:creationId xmlns:p14="http://schemas.microsoft.com/office/powerpoint/2010/main" val="21260753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3050"/>
            <a:ext cx="3259138"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873500" y="273050"/>
            <a:ext cx="553878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19"/>
          <p:cNvSpPr>
            <a:spLocks noGrp="1" noChangeArrowheads="1"/>
          </p:cNvSpPr>
          <p:nvPr>
            <p:ph type="sldNum" idx="10"/>
          </p:nvPr>
        </p:nvSpPr>
        <p:spPr>
          <a:ln/>
        </p:spPr>
        <p:txBody>
          <a:bodyPr/>
          <a:lstStyle>
            <a:lvl1pPr>
              <a:defRPr/>
            </a:lvl1pPr>
          </a:lstStyle>
          <a:p>
            <a:pPr>
              <a:defRPr/>
            </a:pPr>
            <a:fld id="{A9811A37-F700-4F93-8357-A283639CB1DB}" type="slidenum">
              <a:rPr lang="ru-RU" altLang="ru-RU"/>
              <a:pPr>
                <a:defRPr/>
              </a:pPr>
              <a:t>‹#›</a:t>
            </a:fld>
            <a:endParaRPr lang="ru-RU" altLang="ru-RU"/>
          </a:p>
        </p:txBody>
      </p:sp>
    </p:spTree>
    <p:extLst>
      <p:ext uri="{BB962C8B-B14F-4D97-AF65-F5344CB8AC3E}">
        <p14:creationId xmlns:p14="http://schemas.microsoft.com/office/powerpoint/2010/main" val="3121102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pPr>
              <a:defRPr/>
            </a:pPr>
            <a:fld id="{497E710B-7BD3-4D00-8947-198173979295}" type="slidenum">
              <a:rPr lang="ru-RU" altLang="ru-RU"/>
              <a:pPr>
                <a:defRPr/>
              </a:pPr>
              <a:t>‹#›</a:t>
            </a:fld>
            <a:endParaRPr lang="ru-RU" altLang="ru-RU"/>
          </a:p>
        </p:txBody>
      </p:sp>
    </p:spTree>
    <p:extLst>
      <p:ext uri="{BB962C8B-B14F-4D97-AF65-F5344CB8AC3E}">
        <p14:creationId xmlns:p14="http://schemas.microsoft.com/office/powerpoint/2010/main" val="14126252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1513" y="4800600"/>
            <a:ext cx="5945187"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941513" y="612775"/>
            <a:ext cx="594518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941513" y="5367338"/>
            <a:ext cx="594518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19"/>
          <p:cNvSpPr>
            <a:spLocks noGrp="1" noChangeArrowheads="1"/>
          </p:cNvSpPr>
          <p:nvPr>
            <p:ph type="sldNum" idx="10"/>
          </p:nvPr>
        </p:nvSpPr>
        <p:spPr>
          <a:ln/>
        </p:spPr>
        <p:txBody>
          <a:bodyPr/>
          <a:lstStyle>
            <a:lvl1pPr>
              <a:defRPr/>
            </a:lvl1pPr>
          </a:lstStyle>
          <a:p>
            <a:pPr>
              <a:defRPr/>
            </a:pPr>
            <a:fld id="{F645762C-01A3-4BA3-859A-D758ACACCDC2}" type="slidenum">
              <a:rPr lang="ru-RU" altLang="ru-RU"/>
              <a:pPr>
                <a:defRPr/>
              </a:pPr>
              <a:t>‹#›</a:t>
            </a:fld>
            <a:endParaRPr lang="ru-RU" altLang="ru-RU"/>
          </a:p>
        </p:txBody>
      </p:sp>
    </p:spTree>
    <p:extLst>
      <p:ext uri="{BB962C8B-B14F-4D97-AF65-F5344CB8AC3E}">
        <p14:creationId xmlns:p14="http://schemas.microsoft.com/office/powerpoint/2010/main" val="1307445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pPr>
              <a:defRPr/>
            </a:pPr>
            <a:fld id="{223EB7CE-2E56-4066-9B09-ABC0D9300372}" type="slidenum">
              <a:rPr lang="ru-RU" altLang="ru-RU"/>
              <a:pPr>
                <a:defRPr/>
              </a:pPr>
              <a:t>‹#›</a:t>
            </a:fld>
            <a:endParaRPr lang="ru-RU" altLang="ru-RU"/>
          </a:p>
        </p:txBody>
      </p:sp>
    </p:spTree>
    <p:extLst>
      <p:ext uri="{BB962C8B-B14F-4D97-AF65-F5344CB8AC3E}">
        <p14:creationId xmlns:p14="http://schemas.microsoft.com/office/powerpoint/2010/main" val="29470065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181850" y="425450"/>
            <a:ext cx="2227263" cy="5440363"/>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95300" y="425450"/>
            <a:ext cx="6534150" cy="544036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pPr>
              <a:defRPr/>
            </a:pPr>
            <a:fld id="{B801CEF4-ACE8-4185-AB68-0789CD53F3D9}" type="slidenum">
              <a:rPr lang="ru-RU" altLang="ru-RU"/>
              <a:pPr>
                <a:defRPr/>
              </a:pPr>
              <a:t>‹#›</a:t>
            </a:fld>
            <a:endParaRPr lang="ru-RU" altLang="ru-RU"/>
          </a:p>
        </p:txBody>
      </p:sp>
    </p:spTree>
    <p:extLst>
      <p:ext uri="{BB962C8B-B14F-4D97-AF65-F5344CB8AC3E}">
        <p14:creationId xmlns:p14="http://schemas.microsoft.com/office/powerpoint/2010/main" val="18122381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ectangle 10"/>
          <p:cNvSpPr/>
          <p:nvPr/>
        </p:nvSpPr>
        <p:spPr>
          <a:xfrm>
            <a:off x="0" y="3866920"/>
            <a:ext cx="9907588"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Rectangle 11"/>
          <p:cNvSpPr/>
          <p:nvPr/>
        </p:nvSpPr>
        <p:spPr>
          <a:xfrm>
            <a:off x="0" y="0"/>
            <a:ext cx="9907588"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6" name="Rectangle 12"/>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Oval 13"/>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3" name="Subtitle 2"/>
          <p:cNvSpPr>
            <a:spLocks noGrp="1"/>
          </p:cNvSpPr>
          <p:nvPr>
            <p:ph type="subTitle" idx="1"/>
          </p:nvPr>
        </p:nvSpPr>
        <p:spPr>
          <a:xfrm>
            <a:off x="1596867" y="5052546"/>
            <a:ext cx="610774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2" name="Title 1"/>
          <p:cNvSpPr>
            <a:spLocks noGrp="1"/>
          </p:cNvSpPr>
          <p:nvPr>
            <p:ph type="ctrTitle"/>
          </p:nvPr>
        </p:nvSpPr>
        <p:spPr>
          <a:xfrm>
            <a:off x="885855" y="3132290"/>
            <a:ext cx="7774543" cy="1793167"/>
          </a:xfrm>
          <a:effectLst/>
        </p:spPr>
        <p:txBody>
          <a:bodyPr/>
          <a:lstStyle>
            <a:lvl1pPr marL="640080" indent="-457200" algn="l">
              <a:defRPr sz="5400"/>
            </a:lvl1pPr>
          </a:lstStyle>
          <a:p>
            <a:r>
              <a:rPr lang="ru-RU"/>
              <a:t>Образец заголовка</a:t>
            </a:r>
            <a:endParaRPr lang="en-US" dirty="0"/>
          </a:p>
        </p:txBody>
      </p:sp>
      <p:sp>
        <p:nvSpPr>
          <p:cNvPr id="8" name="Date Placeholder 3"/>
          <p:cNvSpPr>
            <a:spLocks noGrp="1"/>
          </p:cNvSpPr>
          <p:nvPr>
            <p:ph type="dt" sz="half" idx="10"/>
          </p:nvPr>
        </p:nvSpPr>
        <p:spPr/>
        <p:txBody>
          <a:bodyPr/>
          <a:lstStyle>
            <a:lvl1pPr>
              <a:defRPr/>
            </a:lvl1pPr>
          </a:lstStyle>
          <a:p>
            <a:pPr>
              <a:defRPr/>
            </a:pPr>
            <a:fld id="{A90F7EFE-929E-4A58-85B7-82160B4EE83C}" type="datetimeFigureOut">
              <a:rPr lang="en-US"/>
              <a:pPr>
                <a:defRPr/>
              </a:pPr>
              <a:t>4/2/2026</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pPr>
              <a:defRPr/>
            </a:pPr>
            <a:fld id="{88CF29A0-26B3-4B40-962A-32EAE6C85A0F}" type="slidenum">
              <a:rPr lang="ru-RU" altLang="ru-RU"/>
              <a:pPr>
                <a:defRPr/>
              </a:pPr>
              <a:t>‹#›</a:t>
            </a:fld>
            <a:endParaRPr lang="ru-RU" altLang="ru-RU"/>
          </a:p>
        </p:txBody>
      </p:sp>
    </p:spTree>
    <p:extLst>
      <p:ext uri="{BB962C8B-B14F-4D97-AF65-F5344CB8AC3E}">
        <p14:creationId xmlns:p14="http://schemas.microsoft.com/office/powerpoint/2010/main" val="31676677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a:p>
        </p:txBody>
      </p:sp>
      <p:sp>
        <p:nvSpPr>
          <p:cNvPr id="10" name="Content Placeholder 9"/>
          <p:cNvSpPr>
            <a:spLocks noGrp="1"/>
          </p:cNvSpPr>
          <p:nvPr>
            <p:ph sz="quarter" idx="13"/>
          </p:nvPr>
        </p:nvSpPr>
        <p:spPr>
          <a:xfrm>
            <a:off x="1238448" y="731520"/>
            <a:ext cx="6935312"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4"/>
          </p:nvPr>
        </p:nvSpPr>
        <p:spPr/>
        <p:txBody>
          <a:bodyPr/>
          <a:lstStyle>
            <a:lvl1pPr>
              <a:defRPr/>
            </a:lvl1pPr>
          </a:lstStyle>
          <a:p>
            <a:pPr>
              <a:defRPr/>
            </a:pPr>
            <a:fld id="{0A773AEE-4BF9-40EA-9283-4AB94E7EAF9C}" type="datetimeFigureOut">
              <a:rPr lang="en-US"/>
              <a:pPr>
                <a:defRPr/>
              </a:pPr>
              <a:t>4/2/2026</a:t>
            </a:fld>
            <a:endParaRPr lang="en-US" dirty="0"/>
          </a:p>
        </p:txBody>
      </p:sp>
      <p:sp>
        <p:nvSpPr>
          <p:cNvPr id="5" name="Footer Placeholder 4"/>
          <p:cNvSpPr>
            <a:spLocks noGrp="1"/>
          </p:cNvSpPr>
          <p:nvPr>
            <p:ph type="ftr" sz="quarter" idx="15"/>
          </p:nvPr>
        </p:nvSpPr>
        <p:spPr/>
        <p:txBody>
          <a:bodyPr/>
          <a:lstStyle>
            <a:lvl1pPr>
              <a:defRPr/>
            </a:lvl1pPr>
          </a:lstStyle>
          <a:p>
            <a:pPr>
              <a:defRPr/>
            </a:pPr>
            <a:endParaRPr lang="en-US"/>
          </a:p>
        </p:txBody>
      </p:sp>
      <p:sp>
        <p:nvSpPr>
          <p:cNvPr id="6" name="Slide Number Placeholder 5"/>
          <p:cNvSpPr>
            <a:spLocks noGrp="1"/>
          </p:cNvSpPr>
          <p:nvPr>
            <p:ph type="sldNum" sz="quarter" idx="16"/>
          </p:nvPr>
        </p:nvSpPr>
        <p:spPr/>
        <p:txBody>
          <a:bodyPr/>
          <a:lstStyle>
            <a:lvl1pPr>
              <a:defRPr/>
            </a:lvl1pPr>
          </a:lstStyle>
          <a:p>
            <a:pPr>
              <a:defRPr/>
            </a:pPr>
            <a:fld id="{701CE4CC-D5C5-49B3-A530-03EE1D5D2DC9}" type="slidenum">
              <a:rPr lang="ru-RU" altLang="ru-RU"/>
              <a:pPr>
                <a:defRPr/>
              </a:pPr>
              <a:t>‹#›</a:t>
            </a:fld>
            <a:endParaRPr lang="ru-RU" altLang="ru-RU"/>
          </a:p>
        </p:txBody>
      </p:sp>
    </p:spTree>
    <p:extLst>
      <p:ext uri="{BB962C8B-B14F-4D97-AF65-F5344CB8AC3E}">
        <p14:creationId xmlns:p14="http://schemas.microsoft.com/office/powerpoint/2010/main" val="18772278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Rectangle 6"/>
          <p:cNvSpPr/>
          <p:nvPr/>
        </p:nvSpPr>
        <p:spPr>
          <a:xfrm>
            <a:off x="0" y="3866920"/>
            <a:ext cx="9907588"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Rectangle 7"/>
          <p:cNvSpPr/>
          <p:nvPr/>
        </p:nvSpPr>
        <p:spPr>
          <a:xfrm>
            <a:off x="0" y="0"/>
            <a:ext cx="9907588"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6" name="Rectangle 8"/>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Oval 9"/>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2202981" y="2172648"/>
            <a:ext cx="6464924" cy="2423346"/>
          </a:xfrm>
          <a:effectLst/>
        </p:spPr>
        <p:txBody>
          <a:bodyPr anchor="b"/>
          <a:lstStyle>
            <a:lvl1pPr algn="r">
              <a:defRPr sz="4600" b="1" cap="none" baseline="0"/>
            </a:lvl1pPr>
          </a:lstStyle>
          <a:p>
            <a:r>
              <a:rPr lang="ru-RU"/>
              <a:t>Образец заголовка</a:t>
            </a:r>
            <a:endParaRPr lang="en-US" dirty="0"/>
          </a:p>
        </p:txBody>
      </p:sp>
      <p:sp>
        <p:nvSpPr>
          <p:cNvPr id="3" name="Text Placeholder 2"/>
          <p:cNvSpPr>
            <a:spLocks noGrp="1"/>
          </p:cNvSpPr>
          <p:nvPr>
            <p:ph type="body" idx="1"/>
          </p:nvPr>
        </p:nvSpPr>
        <p:spPr>
          <a:xfrm>
            <a:off x="2191326" y="4607511"/>
            <a:ext cx="6469072"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8" name="Date Placeholder 3"/>
          <p:cNvSpPr>
            <a:spLocks noGrp="1"/>
          </p:cNvSpPr>
          <p:nvPr>
            <p:ph type="dt" sz="half" idx="10"/>
          </p:nvPr>
        </p:nvSpPr>
        <p:spPr/>
        <p:txBody>
          <a:bodyPr/>
          <a:lstStyle>
            <a:lvl1pPr>
              <a:defRPr/>
            </a:lvl1pPr>
          </a:lstStyle>
          <a:p>
            <a:pPr>
              <a:defRPr/>
            </a:pPr>
            <a:fld id="{06EA5311-9EC7-468D-ADEA-5B9DCCDB4108}" type="datetimeFigureOut">
              <a:rPr lang="en-US"/>
              <a:pPr>
                <a:defRPr/>
              </a:pPr>
              <a:t>4/2/2026</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pPr>
              <a:defRPr/>
            </a:pPr>
            <a:fld id="{682C3E7C-33D8-4EF8-B275-272289ABD4A0}" type="slidenum">
              <a:rPr lang="ru-RU" altLang="ru-RU"/>
              <a:pPr>
                <a:defRPr/>
              </a:pPr>
              <a:t>‹#›</a:t>
            </a:fld>
            <a:endParaRPr lang="ru-RU" altLang="ru-RU"/>
          </a:p>
        </p:txBody>
      </p:sp>
    </p:spTree>
    <p:extLst>
      <p:ext uri="{BB962C8B-B14F-4D97-AF65-F5344CB8AC3E}">
        <p14:creationId xmlns:p14="http://schemas.microsoft.com/office/powerpoint/2010/main" val="9544987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a:p>
        </p:txBody>
      </p:sp>
      <p:sp>
        <p:nvSpPr>
          <p:cNvPr id="9" name="Content Placeholder 8"/>
          <p:cNvSpPr>
            <a:spLocks noGrp="1"/>
          </p:cNvSpPr>
          <p:nvPr>
            <p:ph sz="quarter" idx="13"/>
          </p:nvPr>
        </p:nvSpPr>
        <p:spPr>
          <a:xfrm>
            <a:off x="1238448" y="731519"/>
            <a:ext cx="3626177"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1" name="Content Placeholder 10"/>
          <p:cNvSpPr>
            <a:spLocks noGrp="1"/>
          </p:cNvSpPr>
          <p:nvPr>
            <p:ph sz="quarter" idx="14"/>
          </p:nvPr>
        </p:nvSpPr>
        <p:spPr>
          <a:xfrm>
            <a:off x="5033055" y="731520"/>
            <a:ext cx="3626177"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3"/>
          <p:cNvSpPr>
            <a:spLocks noGrp="1"/>
          </p:cNvSpPr>
          <p:nvPr>
            <p:ph type="dt" sz="half" idx="15"/>
          </p:nvPr>
        </p:nvSpPr>
        <p:spPr/>
        <p:txBody>
          <a:bodyPr/>
          <a:lstStyle>
            <a:lvl1pPr>
              <a:defRPr/>
            </a:lvl1pPr>
          </a:lstStyle>
          <a:p>
            <a:pPr>
              <a:defRPr/>
            </a:pPr>
            <a:fld id="{CE704234-6BA1-40BF-9F96-A28D942AD370}" type="datetimeFigureOut">
              <a:rPr lang="en-US"/>
              <a:pPr>
                <a:defRPr/>
              </a:pPr>
              <a:t>4/2/2026</a:t>
            </a:fld>
            <a:endParaRPr lang="en-US" dirty="0"/>
          </a:p>
        </p:txBody>
      </p:sp>
      <p:sp>
        <p:nvSpPr>
          <p:cNvPr id="6" name="Footer Placeholder 4"/>
          <p:cNvSpPr>
            <a:spLocks noGrp="1"/>
          </p:cNvSpPr>
          <p:nvPr>
            <p:ph type="ftr" sz="quarter" idx="16"/>
          </p:nvPr>
        </p:nvSpPr>
        <p:spPr/>
        <p:txBody>
          <a:bodyPr/>
          <a:lstStyle>
            <a:lvl1pPr>
              <a:defRPr/>
            </a:lvl1pPr>
          </a:lstStyle>
          <a:p>
            <a:pPr>
              <a:defRPr/>
            </a:pPr>
            <a:endParaRPr lang="en-US"/>
          </a:p>
        </p:txBody>
      </p:sp>
      <p:sp>
        <p:nvSpPr>
          <p:cNvPr id="7" name="Slide Number Placeholder 5"/>
          <p:cNvSpPr>
            <a:spLocks noGrp="1"/>
          </p:cNvSpPr>
          <p:nvPr>
            <p:ph type="sldNum" sz="quarter" idx="17"/>
          </p:nvPr>
        </p:nvSpPr>
        <p:spPr/>
        <p:txBody>
          <a:bodyPr/>
          <a:lstStyle>
            <a:lvl1pPr>
              <a:defRPr/>
            </a:lvl1pPr>
          </a:lstStyle>
          <a:p>
            <a:pPr>
              <a:defRPr/>
            </a:pPr>
            <a:fld id="{6B8796CC-23FE-464C-9D14-FA6FF21C65BA}" type="slidenum">
              <a:rPr lang="ru-RU" altLang="ru-RU"/>
              <a:pPr>
                <a:defRPr/>
              </a:pPr>
              <a:t>‹#›</a:t>
            </a:fld>
            <a:endParaRPr lang="ru-RU" altLang="ru-RU"/>
          </a:p>
        </p:txBody>
      </p:sp>
    </p:spTree>
    <p:extLst>
      <p:ext uri="{BB962C8B-B14F-4D97-AF65-F5344CB8AC3E}">
        <p14:creationId xmlns:p14="http://schemas.microsoft.com/office/powerpoint/2010/main" val="381867052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38449" y="731520"/>
            <a:ext cx="3626177"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253019" y="1400327"/>
            <a:ext cx="3626177"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35384" y="731520"/>
            <a:ext cx="3626177"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32917" y="1399032"/>
            <a:ext cx="3626177"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0" name="Title 9"/>
          <p:cNvSpPr>
            <a:spLocks noGrp="1"/>
          </p:cNvSpPr>
          <p:nvPr>
            <p:ph type="title"/>
          </p:nvPr>
        </p:nvSpPr>
        <p:spPr/>
        <p:txBody>
          <a:bodyPr/>
          <a:lstStyle/>
          <a:p>
            <a:r>
              <a:rPr lang="ru-RU"/>
              <a:t>Образец заголовка</a:t>
            </a:r>
            <a:endParaRPr lang="en-US" dirty="0"/>
          </a:p>
        </p:txBody>
      </p:sp>
      <p:sp>
        <p:nvSpPr>
          <p:cNvPr id="7" name="Date Placeholder 3"/>
          <p:cNvSpPr>
            <a:spLocks noGrp="1"/>
          </p:cNvSpPr>
          <p:nvPr>
            <p:ph type="dt" sz="half" idx="10"/>
          </p:nvPr>
        </p:nvSpPr>
        <p:spPr/>
        <p:txBody>
          <a:bodyPr/>
          <a:lstStyle>
            <a:lvl1pPr>
              <a:defRPr/>
            </a:lvl1pPr>
          </a:lstStyle>
          <a:p>
            <a:pPr>
              <a:defRPr/>
            </a:pPr>
            <a:fld id="{F114E048-CC4F-4E58-A08E-56EF46C332E2}" type="datetimeFigureOut">
              <a:rPr lang="en-US"/>
              <a:pPr>
                <a:defRPr/>
              </a:pPr>
              <a:t>4/2/2026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9DCB3D09-40A0-4AF9-B1AC-E451E3C4A065}" type="slidenum">
              <a:rPr lang="ru-RU" altLang="ru-RU"/>
              <a:pPr>
                <a:defRPr/>
              </a:pPr>
              <a:t>‹#›</a:t>
            </a:fld>
            <a:endParaRPr lang="ru-RU" altLang="ru-RU"/>
          </a:p>
        </p:txBody>
      </p:sp>
    </p:spTree>
    <p:extLst>
      <p:ext uri="{BB962C8B-B14F-4D97-AF65-F5344CB8AC3E}">
        <p14:creationId xmlns:p14="http://schemas.microsoft.com/office/powerpoint/2010/main" val="207097564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FCAB0056-E7E6-48E0-8382-806C6946213D}" type="datetimeFigureOut">
              <a:rPr lang="en-US"/>
              <a:pPr>
                <a:defRPr/>
              </a:pPr>
              <a:t>4/2/2026</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ED323BF9-563E-461A-AB71-E83B16C0D360}" type="slidenum">
              <a:rPr lang="ru-RU" altLang="ru-RU"/>
              <a:pPr>
                <a:defRPr/>
              </a:pPr>
              <a:t>‹#›</a:t>
            </a:fld>
            <a:endParaRPr lang="ru-RU" altLang="ru-RU"/>
          </a:p>
        </p:txBody>
      </p:sp>
    </p:spTree>
    <p:extLst>
      <p:ext uri="{BB962C8B-B14F-4D97-AF65-F5344CB8AC3E}">
        <p14:creationId xmlns:p14="http://schemas.microsoft.com/office/powerpoint/2010/main" val="147294765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72981C5-0CEA-4F97-9720-A6C7A0F32023}" type="datetimeFigureOut">
              <a:rPr lang="en-US"/>
              <a:pPr>
                <a:defRPr/>
              </a:pPr>
              <a:t>4/2/2026</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1F9B7C2-385D-4C61-8608-39A09CB6E2F1}" type="slidenum">
              <a:rPr lang="ru-RU" altLang="ru-RU"/>
              <a:pPr>
                <a:defRPr/>
              </a:pPr>
              <a:t>‹#›</a:t>
            </a:fld>
            <a:endParaRPr lang="ru-RU" altLang="ru-RU"/>
          </a:p>
        </p:txBody>
      </p:sp>
    </p:spTree>
    <p:extLst>
      <p:ext uri="{BB962C8B-B14F-4D97-AF65-F5344CB8AC3E}">
        <p14:creationId xmlns:p14="http://schemas.microsoft.com/office/powerpoint/2010/main" val="1261894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638" y="4406900"/>
            <a:ext cx="8421687"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82638" y="2906713"/>
            <a:ext cx="8421687"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2"/>
          <p:cNvSpPr>
            <a:spLocks noGrp="1" noChangeArrowheads="1"/>
          </p:cNvSpPr>
          <p:nvPr>
            <p:ph type="sldNum" idx="10"/>
          </p:nvPr>
        </p:nvSpPr>
        <p:spPr>
          <a:ln/>
        </p:spPr>
        <p:txBody>
          <a:bodyPr/>
          <a:lstStyle>
            <a:lvl1pPr>
              <a:defRPr/>
            </a:lvl1pPr>
          </a:lstStyle>
          <a:p>
            <a:pPr>
              <a:defRPr/>
            </a:pPr>
            <a:fld id="{626748DF-242F-4EC3-9D28-1369BAD8D5C2}" type="slidenum">
              <a:rPr lang="ru-RU" altLang="ru-RU"/>
              <a:pPr>
                <a:defRPr/>
              </a:pPr>
              <a:t>‹#›</a:t>
            </a:fld>
            <a:endParaRPr lang="ru-RU" altLang="ru-RU"/>
          </a:p>
        </p:txBody>
      </p:sp>
    </p:spTree>
    <p:extLst>
      <p:ext uri="{BB962C8B-B14F-4D97-AF65-F5344CB8AC3E}">
        <p14:creationId xmlns:p14="http://schemas.microsoft.com/office/powerpoint/2010/main" val="148715703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09166" y="2209801"/>
            <a:ext cx="3939724" cy="1258493"/>
          </a:xfrm>
          <a:effectLst/>
        </p:spPr>
        <p:txBody>
          <a:bodyPr anchor="b"/>
          <a:lstStyle>
            <a:lvl1pPr marL="228600" indent="-228600" algn="l">
              <a:defRPr sz="2800" b="1">
                <a:effectLst/>
              </a:defRPr>
            </a:lvl1pPr>
          </a:lstStyle>
          <a:p>
            <a:r>
              <a:rPr lang="ru-RU"/>
              <a:t>Образец заголовка</a:t>
            </a:r>
            <a:endParaRPr lang="en-US" dirty="0"/>
          </a:p>
        </p:txBody>
      </p:sp>
      <p:sp>
        <p:nvSpPr>
          <p:cNvPr id="3" name="Content Placeholder 2"/>
          <p:cNvSpPr>
            <a:spLocks noGrp="1"/>
          </p:cNvSpPr>
          <p:nvPr>
            <p:ph idx="1"/>
          </p:nvPr>
        </p:nvSpPr>
        <p:spPr>
          <a:xfrm>
            <a:off x="4977106" y="731520"/>
            <a:ext cx="4352540"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65599" y="3497802"/>
            <a:ext cx="3671637"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3"/>
          <p:cNvSpPr>
            <a:spLocks noGrp="1"/>
          </p:cNvSpPr>
          <p:nvPr>
            <p:ph type="dt" sz="half" idx="10"/>
          </p:nvPr>
        </p:nvSpPr>
        <p:spPr/>
        <p:txBody>
          <a:bodyPr/>
          <a:lstStyle>
            <a:lvl1pPr>
              <a:defRPr/>
            </a:lvl1pPr>
          </a:lstStyle>
          <a:p>
            <a:pPr>
              <a:defRPr/>
            </a:pPr>
            <a:fld id="{BDAC5451-6361-4087-B581-106B1B7CCC74}" type="datetimeFigureOut">
              <a:rPr lang="en-US"/>
              <a:pPr>
                <a:defRPr/>
              </a:pPr>
              <a:t>4/2/2026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CBEFF87-46F3-46FD-8315-A80ABF4F43C4}" type="slidenum">
              <a:rPr lang="ru-RU" altLang="ru-RU"/>
              <a:pPr>
                <a:defRPr/>
              </a:pPr>
              <a:t>‹#›</a:t>
            </a:fld>
            <a:endParaRPr lang="ru-RU" altLang="ru-RU"/>
          </a:p>
        </p:txBody>
      </p:sp>
    </p:spTree>
    <p:extLst>
      <p:ext uri="{BB962C8B-B14F-4D97-AF65-F5344CB8AC3E}">
        <p14:creationId xmlns:p14="http://schemas.microsoft.com/office/powerpoint/2010/main" val="45047122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Rectangle 7"/>
          <p:cNvSpPr/>
          <p:nvPr/>
        </p:nvSpPr>
        <p:spPr>
          <a:xfrm>
            <a:off x="0" y="3866920"/>
            <a:ext cx="9907588"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Rectangle 8"/>
          <p:cNvSpPr/>
          <p:nvPr/>
        </p:nvSpPr>
        <p:spPr>
          <a:xfrm>
            <a:off x="0" y="0"/>
            <a:ext cx="9907588"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7" name="Rectangle 9"/>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8" name="Oval 10"/>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3" name="Picture Placeholder 2"/>
          <p:cNvSpPr>
            <a:spLocks noGrp="1"/>
          </p:cNvSpPr>
          <p:nvPr>
            <p:ph type="pic" idx="1"/>
          </p:nvPr>
        </p:nvSpPr>
        <p:spPr>
          <a:xfrm>
            <a:off x="4848883" y="1143000"/>
            <a:ext cx="4458415"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a:t>Вставка рисунка</a:t>
            </a:r>
            <a:endParaRPr lang="en-US" noProof="0" dirty="0"/>
          </a:p>
        </p:txBody>
      </p:sp>
      <p:sp>
        <p:nvSpPr>
          <p:cNvPr id="4" name="Text Placeholder 3"/>
          <p:cNvSpPr>
            <a:spLocks noGrp="1"/>
          </p:cNvSpPr>
          <p:nvPr>
            <p:ph type="body" sz="half" idx="2"/>
          </p:nvPr>
        </p:nvSpPr>
        <p:spPr>
          <a:xfrm>
            <a:off x="951197" y="1010486"/>
            <a:ext cx="4002598"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 name="Title 1"/>
          <p:cNvSpPr>
            <a:spLocks noGrp="1"/>
          </p:cNvSpPr>
          <p:nvPr>
            <p:ph type="title"/>
          </p:nvPr>
        </p:nvSpPr>
        <p:spPr>
          <a:xfrm>
            <a:off x="788000" y="4464421"/>
            <a:ext cx="6916608" cy="1143000"/>
          </a:xfrm>
        </p:spPr>
        <p:txBody>
          <a:bodyPr anchor="b"/>
          <a:lstStyle>
            <a:lvl1pPr algn="l">
              <a:defRPr sz="4600" b="1"/>
            </a:lvl1pPr>
          </a:lstStyle>
          <a:p>
            <a:r>
              <a:rPr lang="ru-RU"/>
              <a:t>Образец заголовка</a:t>
            </a:r>
            <a:endParaRPr lang="en-US" dirty="0"/>
          </a:p>
        </p:txBody>
      </p:sp>
      <p:sp>
        <p:nvSpPr>
          <p:cNvPr id="9" name="Date Placeholder 4"/>
          <p:cNvSpPr>
            <a:spLocks noGrp="1"/>
          </p:cNvSpPr>
          <p:nvPr>
            <p:ph type="dt" sz="half" idx="10"/>
          </p:nvPr>
        </p:nvSpPr>
        <p:spPr/>
        <p:txBody>
          <a:bodyPr/>
          <a:lstStyle>
            <a:lvl1pPr>
              <a:defRPr/>
            </a:lvl1pPr>
          </a:lstStyle>
          <a:p>
            <a:pPr>
              <a:defRPr/>
            </a:pPr>
            <a:fld id="{9298F8FC-195C-4180-A3E1-C727BDBF335F}" type="datetimeFigureOut">
              <a:rPr lang="en-US"/>
              <a:pPr>
                <a:defRPr/>
              </a:pPr>
              <a:t>4/2/2026</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p:txBody>
          <a:bodyPr/>
          <a:lstStyle>
            <a:lvl1pPr>
              <a:defRPr/>
            </a:lvl1pPr>
          </a:lstStyle>
          <a:p>
            <a:pPr>
              <a:defRPr/>
            </a:pPr>
            <a:fld id="{DA1B76A1-E7E4-419B-8B03-FC6347D71593}" type="slidenum">
              <a:rPr lang="ru-RU" altLang="ru-RU"/>
              <a:pPr>
                <a:defRPr/>
              </a:pPr>
              <a:t>‹#›</a:t>
            </a:fld>
            <a:endParaRPr lang="ru-RU" altLang="ru-RU"/>
          </a:p>
        </p:txBody>
      </p:sp>
    </p:spTree>
    <p:extLst>
      <p:ext uri="{BB962C8B-B14F-4D97-AF65-F5344CB8AC3E}">
        <p14:creationId xmlns:p14="http://schemas.microsoft.com/office/powerpoint/2010/main" val="59463421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a:xfrm>
            <a:off x="2064081" y="731519"/>
            <a:ext cx="6935312" cy="347472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B4C92575-D66C-482D-B21C-963EA6767CBE}" type="datetimeFigureOut">
              <a:rPr lang="en-US"/>
              <a:pPr>
                <a:defRPr/>
              </a:pPr>
              <a:t>4/2/2026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7D0FED9-1053-4544-93FC-DA544C62C1D2}" type="slidenum">
              <a:rPr lang="ru-RU" altLang="ru-RU"/>
              <a:pPr>
                <a:defRPr/>
              </a:pPr>
              <a:t>‹#›</a:t>
            </a:fld>
            <a:endParaRPr lang="ru-RU" altLang="ru-RU"/>
          </a:p>
        </p:txBody>
      </p:sp>
    </p:spTree>
    <p:extLst>
      <p:ext uri="{BB962C8B-B14F-4D97-AF65-F5344CB8AC3E}">
        <p14:creationId xmlns:p14="http://schemas.microsoft.com/office/powerpoint/2010/main" val="194092375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50105" y="376518"/>
            <a:ext cx="2229207" cy="5238339"/>
          </a:xfrm>
          <a:effectLst/>
        </p:spPr>
        <p:txBody>
          <a:bodyPr vert="eaVert"/>
          <a:lstStyle>
            <a:lvl1pPr algn="l">
              <a:defRPr/>
            </a:lvl1pPr>
          </a:lstStyle>
          <a:p>
            <a:r>
              <a:rPr lang="ru-RU"/>
              <a:t>Образец заголовка</a:t>
            </a:r>
            <a:endParaRPr lang="en-US"/>
          </a:p>
        </p:txBody>
      </p:sp>
      <p:sp>
        <p:nvSpPr>
          <p:cNvPr id="3" name="Vertical Text Placeholder 2"/>
          <p:cNvSpPr>
            <a:spLocks noGrp="1"/>
          </p:cNvSpPr>
          <p:nvPr>
            <p:ph type="body" orient="vert" idx="1"/>
          </p:nvPr>
        </p:nvSpPr>
        <p:spPr>
          <a:xfrm>
            <a:off x="3601700" y="731520"/>
            <a:ext cx="5232566" cy="489472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6B60AFC2-82A9-4C18-87F8-668250D7916C}" type="datetimeFigureOut">
              <a:rPr lang="en-US"/>
              <a:pPr>
                <a:defRPr/>
              </a:pPr>
              <a:t>4/2/2026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BBAC266-A531-4FA0-B2C1-485447338304}" type="slidenum">
              <a:rPr lang="ru-RU" altLang="ru-RU"/>
              <a:pPr>
                <a:defRPr/>
              </a:pPr>
              <a:t>‹#›</a:t>
            </a:fld>
            <a:endParaRPr lang="ru-RU" altLang="ru-RU"/>
          </a:p>
        </p:txBody>
      </p:sp>
    </p:spTree>
    <p:extLst>
      <p:ext uri="{BB962C8B-B14F-4D97-AF65-F5344CB8AC3E}">
        <p14:creationId xmlns:p14="http://schemas.microsoft.com/office/powerpoint/2010/main" val="4037390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95300" y="1981200"/>
            <a:ext cx="4379913"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5027613" y="1981200"/>
            <a:ext cx="4381500"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2"/>
          <p:cNvSpPr>
            <a:spLocks noGrp="1" noChangeArrowheads="1"/>
          </p:cNvSpPr>
          <p:nvPr>
            <p:ph type="sldNum" idx="10"/>
          </p:nvPr>
        </p:nvSpPr>
        <p:spPr>
          <a:ln/>
        </p:spPr>
        <p:txBody>
          <a:bodyPr/>
          <a:lstStyle>
            <a:lvl1pPr>
              <a:defRPr/>
            </a:lvl1pPr>
          </a:lstStyle>
          <a:p>
            <a:pPr>
              <a:defRPr/>
            </a:pPr>
            <a:fld id="{C1C35773-C961-4A24-8489-C692C29E8EB6}" type="slidenum">
              <a:rPr lang="ru-RU" altLang="ru-RU"/>
              <a:pPr>
                <a:defRPr/>
              </a:pPr>
              <a:t>‹#›</a:t>
            </a:fld>
            <a:endParaRPr lang="ru-RU" altLang="ru-RU"/>
          </a:p>
        </p:txBody>
      </p:sp>
    </p:spTree>
    <p:extLst>
      <p:ext uri="{BB962C8B-B14F-4D97-AF65-F5344CB8AC3E}">
        <p14:creationId xmlns:p14="http://schemas.microsoft.com/office/powerpoint/2010/main" val="262711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6988"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95300"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95300"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5032375" y="1535113"/>
            <a:ext cx="43799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5032375" y="2174875"/>
            <a:ext cx="43799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2"/>
          <p:cNvSpPr>
            <a:spLocks noGrp="1" noChangeArrowheads="1"/>
          </p:cNvSpPr>
          <p:nvPr>
            <p:ph type="sldNum" idx="10"/>
          </p:nvPr>
        </p:nvSpPr>
        <p:spPr>
          <a:ln/>
        </p:spPr>
        <p:txBody>
          <a:bodyPr/>
          <a:lstStyle>
            <a:lvl1pPr>
              <a:defRPr/>
            </a:lvl1pPr>
          </a:lstStyle>
          <a:p>
            <a:pPr>
              <a:defRPr/>
            </a:pPr>
            <a:fld id="{CC01772A-A2D1-4CF2-ABE7-B64CA0EF7451}" type="slidenum">
              <a:rPr lang="ru-RU" altLang="ru-RU"/>
              <a:pPr>
                <a:defRPr/>
              </a:pPr>
              <a:t>‹#›</a:t>
            </a:fld>
            <a:endParaRPr lang="ru-RU" altLang="ru-RU"/>
          </a:p>
        </p:txBody>
      </p:sp>
    </p:spTree>
    <p:extLst>
      <p:ext uri="{BB962C8B-B14F-4D97-AF65-F5344CB8AC3E}">
        <p14:creationId xmlns:p14="http://schemas.microsoft.com/office/powerpoint/2010/main" val="4287985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2"/>
          <p:cNvSpPr>
            <a:spLocks noGrp="1" noChangeArrowheads="1"/>
          </p:cNvSpPr>
          <p:nvPr>
            <p:ph type="sldNum" idx="10"/>
          </p:nvPr>
        </p:nvSpPr>
        <p:spPr>
          <a:ln/>
        </p:spPr>
        <p:txBody>
          <a:bodyPr/>
          <a:lstStyle>
            <a:lvl1pPr>
              <a:defRPr/>
            </a:lvl1pPr>
          </a:lstStyle>
          <a:p>
            <a:pPr>
              <a:defRPr/>
            </a:pPr>
            <a:fld id="{59533248-DDB8-471D-9794-7F4D0A70ECB4}" type="slidenum">
              <a:rPr lang="ru-RU" altLang="ru-RU"/>
              <a:pPr>
                <a:defRPr/>
              </a:pPr>
              <a:t>‹#›</a:t>
            </a:fld>
            <a:endParaRPr lang="ru-RU" altLang="ru-RU"/>
          </a:p>
        </p:txBody>
      </p:sp>
    </p:spTree>
    <p:extLst>
      <p:ext uri="{BB962C8B-B14F-4D97-AF65-F5344CB8AC3E}">
        <p14:creationId xmlns:p14="http://schemas.microsoft.com/office/powerpoint/2010/main" val="167216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2"/>
          <p:cNvSpPr>
            <a:spLocks noGrp="1" noChangeArrowheads="1"/>
          </p:cNvSpPr>
          <p:nvPr>
            <p:ph type="sldNum" idx="10"/>
          </p:nvPr>
        </p:nvSpPr>
        <p:spPr>
          <a:ln/>
        </p:spPr>
        <p:txBody>
          <a:bodyPr/>
          <a:lstStyle>
            <a:lvl1pPr>
              <a:defRPr/>
            </a:lvl1pPr>
          </a:lstStyle>
          <a:p>
            <a:pPr>
              <a:defRPr/>
            </a:pPr>
            <a:fld id="{32A4D79A-0787-4F85-B045-401264500429}" type="slidenum">
              <a:rPr lang="ru-RU" altLang="ru-RU"/>
              <a:pPr>
                <a:defRPr/>
              </a:pPr>
              <a:t>‹#›</a:t>
            </a:fld>
            <a:endParaRPr lang="ru-RU" altLang="ru-RU"/>
          </a:p>
        </p:txBody>
      </p:sp>
    </p:spTree>
    <p:extLst>
      <p:ext uri="{BB962C8B-B14F-4D97-AF65-F5344CB8AC3E}">
        <p14:creationId xmlns:p14="http://schemas.microsoft.com/office/powerpoint/2010/main" val="3824171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3050"/>
            <a:ext cx="3259138"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873500" y="273050"/>
            <a:ext cx="553878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
          <p:cNvSpPr>
            <a:spLocks noGrp="1" noChangeArrowheads="1"/>
          </p:cNvSpPr>
          <p:nvPr>
            <p:ph type="sldNum" idx="10"/>
          </p:nvPr>
        </p:nvSpPr>
        <p:spPr>
          <a:ln/>
        </p:spPr>
        <p:txBody>
          <a:bodyPr/>
          <a:lstStyle>
            <a:lvl1pPr>
              <a:defRPr/>
            </a:lvl1pPr>
          </a:lstStyle>
          <a:p>
            <a:pPr>
              <a:defRPr/>
            </a:pPr>
            <a:fld id="{6CDDEDD6-2CE8-473A-8B47-396F1ADA18B4}" type="slidenum">
              <a:rPr lang="ru-RU" altLang="ru-RU"/>
              <a:pPr>
                <a:defRPr/>
              </a:pPr>
              <a:t>‹#›</a:t>
            </a:fld>
            <a:endParaRPr lang="ru-RU" altLang="ru-RU"/>
          </a:p>
        </p:txBody>
      </p:sp>
    </p:spTree>
    <p:extLst>
      <p:ext uri="{BB962C8B-B14F-4D97-AF65-F5344CB8AC3E}">
        <p14:creationId xmlns:p14="http://schemas.microsoft.com/office/powerpoint/2010/main" val="3970666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1513" y="4800600"/>
            <a:ext cx="5945187"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941513" y="612775"/>
            <a:ext cx="594518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941513" y="5367338"/>
            <a:ext cx="594518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
          <p:cNvSpPr>
            <a:spLocks noGrp="1" noChangeArrowheads="1"/>
          </p:cNvSpPr>
          <p:nvPr>
            <p:ph type="sldNum" idx="10"/>
          </p:nvPr>
        </p:nvSpPr>
        <p:spPr>
          <a:ln/>
        </p:spPr>
        <p:txBody>
          <a:bodyPr/>
          <a:lstStyle>
            <a:lvl1pPr>
              <a:defRPr/>
            </a:lvl1pPr>
          </a:lstStyle>
          <a:p>
            <a:pPr>
              <a:defRPr/>
            </a:pPr>
            <a:fld id="{94101607-2FE9-4659-AE54-F193EFC11FDE}" type="slidenum">
              <a:rPr lang="ru-RU" altLang="ru-RU"/>
              <a:pPr>
                <a:defRPr/>
              </a:pPr>
              <a:t>‹#›</a:t>
            </a:fld>
            <a:endParaRPr lang="ru-RU" altLang="ru-RU"/>
          </a:p>
        </p:txBody>
      </p:sp>
    </p:spTree>
    <p:extLst>
      <p:ext uri="{BB962C8B-B14F-4D97-AF65-F5344CB8AC3E}">
        <p14:creationId xmlns:p14="http://schemas.microsoft.com/office/powerpoint/2010/main" val="2106131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ext Box 1"/>
          <p:cNvSpPr txBox="1">
            <a:spLocks noChangeArrowheads="1"/>
          </p:cNvSpPr>
          <p:nvPr/>
        </p:nvSpPr>
        <p:spPr bwMode="auto">
          <a:xfrm>
            <a:off x="3384550" y="6248400"/>
            <a:ext cx="3136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0" name="Rectangle 2"/>
          <p:cNvSpPr>
            <a:spLocks noGrp="1" noChangeArrowheads="1"/>
          </p:cNvSpPr>
          <p:nvPr>
            <p:ph type="sldNum"/>
          </p:nvPr>
        </p:nvSpPr>
        <p:spPr bwMode="auto">
          <a:xfrm>
            <a:off x="7099300" y="6248400"/>
            <a:ext cx="2309813" cy="455613"/>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3900" algn="l"/>
                <a:tab pos="1447800" algn="l"/>
                <a:tab pos="2171700" algn="l"/>
              </a:tabLst>
              <a:defRPr sz="1200">
                <a:solidFill>
                  <a:srgbClr val="000000"/>
                </a:solidFill>
                <a:cs typeface="Lucida Sans Unicode" panose="020B0602030504020204" pitchFamily="34" charset="0"/>
              </a:defRPr>
            </a:lvl1pPr>
          </a:lstStyle>
          <a:p>
            <a:pPr>
              <a:defRPr/>
            </a:pPr>
            <a:fld id="{4B9EAE75-28EE-462F-87D5-76807D4D04D6}" type="slidenum">
              <a:rPr lang="ru-RU" altLang="ru-RU"/>
              <a:pPr>
                <a:defRPr/>
              </a:pPr>
              <a:t>‹#›</a:t>
            </a:fld>
            <a:endParaRPr lang="ru-RU" altLang="ru-RU"/>
          </a:p>
        </p:txBody>
      </p:sp>
      <p:grpSp>
        <p:nvGrpSpPr>
          <p:cNvPr id="1028" name="Group 3"/>
          <p:cNvGrpSpPr>
            <a:grpSpLocks/>
          </p:cNvGrpSpPr>
          <p:nvPr/>
        </p:nvGrpSpPr>
        <p:grpSpPr bwMode="auto">
          <a:xfrm>
            <a:off x="0" y="0"/>
            <a:ext cx="9904413" cy="544513"/>
            <a:chOff x="0" y="0"/>
            <a:chExt cx="6239" cy="343"/>
          </a:xfrm>
        </p:grpSpPr>
        <p:sp>
          <p:nvSpPr>
            <p:cNvPr id="1032" name="Rectangle 4"/>
            <p:cNvSpPr>
              <a:spLocks noChangeArrowheads="1"/>
            </p:cNvSpPr>
            <p:nvPr/>
          </p:nvSpPr>
          <p:spPr bwMode="auto">
            <a:xfrm>
              <a:off x="0" y="0"/>
              <a:ext cx="195" cy="336"/>
            </a:xfrm>
            <a:prstGeom prst="rect">
              <a:avLst/>
            </a:prstGeom>
            <a:gradFill rotWithShape="0">
              <a:gsLst>
                <a:gs pos="0">
                  <a:srgbClr val="FFFFFF"/>
                </a:gs>
                <a:gs pos="100000">
                  <a:srgbClr val="CCCCE6"/>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3" name="Rectangle 5"/>
            <p:cNvSpPr>
              <a:spLocks noChangeArrowheads="1"/>
            </p:cNvSpPr>
            <p:nvPr/>
          </p:nvSpPr>
          <p:spPr bwMode="auto">
            <a:xfrm>
              <a:off x="282" y="85"/>
              <a:ext cx="5958" cy="173"/>
            </a:xfrm>
            <a:prstGeom prst="rect">
              <a:avLst/>
            </a:prstGeom>
            <a:gradFill rotWithShape="0">
              <a:gsLst>
                <a:gs pos="0">
                  <a:srgbClr val="FFFFFF"/>
                </a:gs>
                <a:gs pos="100000">
                  <a:srgbClr val="00007D"/>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4" name="Rectangle 6"/>
            <p:cNvSpPr>
              <a:spLocks noChangeArrowheads="1"/>
            </p:cNvSpPr>
            <p:nvPr/>
          </p:nvSpPr>
          <p:spPr bwMode="auto">
            <a:xfrm>
              <a:off x="279" y="85"/>
              <a:ext cx="94" cy="89"/>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5" name="Rectangle 7"/>
            <p:cNvSpPr>
              <a:spLocks noChangeArrowheads="1"/>
            </p:cNvSpPr>
            <p:nvPr/>
          </p:nvSpPr>
          <p:spPr bwMode="auto">
            <a:xfrm>
              <a:off x="373" y="0"/>
              <a:ext cx="95" cy="87"/>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6" name="Rectangle 8"/>
            <p:cNvSpPr>
              <a:spLocks noChangeArrowheads="1"/>
            </p:cNvSpPr>
            <p:nvPr/>
          </p:nvSpPr>
          <p:spPr bwMode="auto">
            <a:xfrm>
              <a:off x="373" y="85"/>
              <a:ext cx="95" cy="89"/>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7" name="Rectangle 9"/>
            <p:cNvSpPr>
              <a:spLocks noChangeArrowheads="1"/>
            </p:cNvSpPr>
            <p:nvPr/>
          </p:nvSpPr>
          <p:spPr bwMode="auto">
            <a:xfrm>
              <a:off x="187" y="173"/>
              <a:ext cx="93" cy="87"/>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8" name="Rectangle 10"/>
            <p:cNvSpPr>
              <a:spLocks noChangeArrowheads="1"/>
            </p:cNvSpPr>
            <p:nvPr/>
          </p:nvSpPr>
          <p:spPr bwMode="auto">
            <a:xfrm>
              <a:off x="90" y="86"/>
              <a:ext cx="96" cy="87"/>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9" name="Rectangle 11"/>
            <p:cNvSpPr>
              <a:spLocks noChangeArrowheads="1"/>
            </p:cNvSpPr>
            <p:nvPr/>
          </p:nvSpPr>
          <p:spPr bwMode="auto">
            <a:xfrm>
              <a:off x="279" y="171"/>
              <a:ext cx="94" cy="87"/>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40" name="Rectangle 12"/>
            <p:cNvSpPr>
              <a:spLocks noChangeArrowheads="1"/>
            </p:cNvSpPr>
            <p:nvPr/>
          </p:nvSpPr>
          <p:spPr bwMode="auto">
            <a:xfrm>
              <a:off x="187" y="258"/>
              <a:ext cx="93" cy="86"/>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sp>
        <p:nvSpPr>
          <p:cNvPr id="1029" name="Rectangle 13"/>
          <p:cNvSpPr>
            <a:spLocks noGrp="1" noChangeArrowheads="1"/>
          </p:cNvSpPr>
          <p:nvPr>
            <p:ph type="title"/>
          </p:nvPr>
        </p:nvSpPr>
        <p:spPr bwMode="auto">
          <a:xfrm>
            <a:off x="495300" y="425450"/>
            <a:ext cx="8913813"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ru-RU"/>
              <a:t>Для правки текста заголовка щелкните мышью</a:t>
            </a:r>
          </a:p>
        </p:txBody>
      </p:sp>
      <p:sp>
        <p:nvSpPr>
          <p:cNvPr id="1030" name="Rectangle 14"/>
          <p:cNvSpPr>
            <a:spLocks noGrp="1" noChangeArrowheads="1"/>
          </p:cNvSpPr>
          <p:nvPr>
            <p:ph type="body" idx="1"/>
          </p:nvPr>
        </p:nvSpPr>
        <p:spPr bwMode="auto">
          <a:xfrm>
            <a:off x="495300" y="1981200"/>
            <a:ext cx="8913813" cy="388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ru-RU"/>
              <a:t>Для правки структуры щелкните мышью</a:t>
            </a:r>
          </a:p>
          <a:p>
            <a:pPr lvl="1"/>
            <a:r>
              <a:rPr lang="en-GB" altLang="ru-RU"/>
              <a:t>Второй уровень структуры</a:t>
            </a:r>
          </a:p>
          <a:p>
            <a:pPr lvl="2"/>
            <a:r>
              <a:rPr lang="en-GB" altLang="ru-RU"/>
              <a:t>Третий уровень структуры</a:t>
            </a:r>
          </a:p>
          <a:p>
            <a:pPr lvl="3"/>
            <a:r>
              <a:rPr lang="en-GB" altLang="ru-RU"/>
              <a:t>Четвертый уровень структуры</a:t>
            </a:r>
          </a:p>
          <a:p>
            <a:pPr lvl="4"/>
            <a:r>
              <a:rPr lang="en-GB" altLang="ru-RU"/>
              <a:t>Пятый уровень структуры</a:t>
            </a:r>
          </a:p>
          <a:p>
            <a:pPr lvl="4"/>
            <a:r>
              <a:rPr lang="en-GB" altLang="ru-RU"/>
              <a:t>Шестой уровень структуры</a:t>
            </a:r>
          </a:p>
          <a:p>
            <a:pPr lvl="4"/>
            <a:r>
              <a:rPr lang="en-GB" altLang="ru-RU"/>
              <a:t>Седьмой уровень структуры</a:t>
            </a:r>
          </a:p>
          <a:p>
            <a:pPr lvl="4"/>
            <a:r>
              <a:rPr lang="en-GB" altLang="ru-RU"/>
              <a:t>Восьмой уровень структуры</a:t>
            </a:r>
          </a:p>
          <a:p>
            <a:pPr lvl="4"/>
            <a:r>
              <a:rPr lang="en-GB" altLang="ru-RU"/>
              <a:t>Девятый уровень структуры</a:t>
            </a:r>
          </a:p>
        </p:txBody>
      </p:sp>
      <p:sp>
        <p:nvSpPr>
          <p:cNvPr id="1031" name="Text Box 15"/>
          <p:cNvSpPr txBox="1">
            <a:spLocks noChangeArrowheads="1"/>
          </p:cNvSpPr>
          <p:nvPr/>
        </p:nvSpPr>
        <p:spPr bwMode="auto">
          <a:xfrm>
            <a:off x="495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 bg1="lt1" tx1="dk1" bg2="lt2" tx2="dk2" accent1="accent1" accent2="accent2" accent3="accent3" accent4="accent4" accent5="accent5" accent6="accent6" hlink="hlink" folHlink="folHlink"/>
  <p:sldLayoutIdLst>
    <p:sldLayoutId id="2147485303" r:id="rId1"/>
    <p:sldLayoutId id="2147485304" r:id="rId2"/>
    <p:sldLayoutId id="2147485305" r:id="rId3"/>
    <p:sldLayoutId id="2147485306" r:id="rId4"/>
    <p:sldLayoutId id="2147485307" r:id="rId5"/>
    <p:sldLayoutId id="2147485308" r:id="rId6"/>
    <p:sldLayoutId id="2147485309" r:id="rId7"/>
    <p:sldLayoutId id="2147485310" r:id="rId8"/>
    <p:sldLayoutId id="2147485311" r:id="rId9"/>
    <p:sldLayoutId id="2147485312" r:id="rId10"/>
    <p:sldLayoutId id="2147485313" r:id="rId11"/>
  </p:sldLayoutIdLst>
  <p:txStyles>
    <p:titleStyle>
      <a:lvl1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2pPr>
      <a:lvl3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3pPr>
      <a:lvl4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4pPr>
      <a:lvl5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5pPr>
      <a:lvl6pPr marL="25146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6pPr>
      <a:lvl7pPr marL="29718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7pPr>
      <a:lvl8pPr marL="34290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8pPr>
      <a:lvl9pPr marL="38862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buChar char="•"/>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buChar char="–"/>
        <a:defRPr sz="28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buChar char="•"/>
        <a:defRPr sz="24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2050" name="Group 1"/>
          <p:cNvGrpSpPr>
            <a:grpSpLocks/>
          </p:cNvGrpSpPr>
          <p:nvPr/>
        </p:nvGrpSpPr>
        <p:grpSpPr bwMode="auto">
          <a:xfrm>
            <a:off x="0" y="0"/>
            <a:ext cx="9904413" cy="6856413"/>
            <a:chOff x="0" y="0"/>
            <a:chExt cx="6239" cy="4319"/>
          </a:xfrm>
        </p:grpSpPr>
        <p:sp>
          <p:nvSpPr>
            <p:cNvPr id="2056" name="Rectangle 2"/>
            <p:cNvSpPr>
              <a:spLocks noChangeArrowheads="1"/>
            </p:cNvSpPr>
            <p:nvPr/>
          </p:nvSpPr>
          <p:spPr bwMode="auto">
            <a:xfrm>
              <a:off x="0" y="0"/>
              <a:ext cx="2392" cy="4320"/>
            </a:xfrm>
            <a:prstGeom prst="rect">
              <a:avLst/>
            </a:prstGeom>
            <a:gradFill rotWithShape="0">
              <a:gsLst>
                <a:gs pos="0">
                  <a:srgbClr val="FFFFFF"/>
                </a:gs>
                <a:gs pos="100000">
                  <a:srgbClr val="CCCCE6"/>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7" name="Rectangle 3"/>
            <p:cNvSpPr>
              <a:spLocks noChangeArrowheads="1"/>
            </p:cNvSpPr>
            <p:nvPr/>
          </p:nvSpPr>
          <p:spPr bwMode="auto">
            <a:xfrm>
              <a:off x="1171" y="1065"/>
              <a:ext cx="5069" cy="1596"/>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nvGrpSpPr>
            <p:cNvPr id="2058" name="Group 4"/>
            <p:cNvGrpSpPr>
              <a:grpSpLocks/>
            </p:cNvGrpSpPr>
            <p:nvPr/>
          </p:nvGrpSpPr>
          <p:grpSpPr bwMode="auto">
            <a:xfrm>
              <a:off x="0" y="672"/>
              <a:ext cx="1955" cy="1988"/>
              <a:chOff x="0" y="672"/>
              <a:chExt cx="1955" cy="1988"/>
            </a:xfrm>
          </p:grpSpPr>
          <p:sp>
            <p:nvSpPr>
              <p:cNvPr id="2059" name="Rectangle 5"/>
              <p:cNvSpPr>
                <a:spLocks noChangeArrowheads="1"/>
              </p:cNvSpPr>
              <p:nvPr/>
            </p:nvSpPr>
            <p:spPr bwMode="auto">
              <a:xfrm>
                <a:off x="391" y="2257"/>
                <a:ext cx="393" cy="404"/>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0" name="Rectangle 6"/>
              <p:cNvSpPr>
                <a:spLocks noChangeArrowheads="1"/>
              </p:cNvSpPr>
              <p:nvPr/>
            </p:nvSpPr>
            <p:spPr bwMode="auto">
              <a:xfrm>
                <a:off x="1171" y="1065"/>
                <a:ext cx="392" cy="405"/>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1" name="Rectangle 7"/>
              <p:cNvSpPr>
                <a:spLocks noChangeArrowheads="1"/>
              </p:cNvSpPr>
              <p:nvPr/>
            </p:nvSpPr>
            <p:spPr bwMode="auto">
              <a:xfrm>
                <a:off x="1557" y="672"/>
                <a:ext cx="400" cy="400"/>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2" name="Rectangle 8"/>
              <p:cNvSpPr>
                <a:spLocks noChangeArrowheads="1"/>
              </p:cNvSpPr>
              <p:nvPr/>
            </p:nvSpPr>
            <p:spPr bwMode="auto">
              <a:xfrm>
                <a:off x="779" y="2257"/>
                <a:ext cx="398" cy="404"/>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3" name="Rectangle 9"/>
              <p:cNvSpPr>
                <a:spLocks noChangeArrowheads="1"/>
              </p:cNvSpPr>
              <p:nvPr/>
            </p:nvSpPr>
            <p:spPr bwMode="auto">
              <a:xfrm>
                <a:off x="1557" y="1065"/>
                <a:ext cx="400" cy="405"/>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4" name="Rectangle 10"/>
              <p:cNvSpPr>
                <a:spLocks noChangeArrowheads="1"/>
              </p:cNvSpPr>
              <p:nvPr/>
            </p:nvSpPr>
            <p:spPr bwMode="auto">
              <a:xfrm>
                <a:off x="779" y="1464"/>
                <a:ext cx="398" cy="399"/>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5" name="Rectangle 11"/>
              <p:cNvSpPr>
                <a:spLocks noChangeArrowheads="1"/>
              </p:cNvSpPr>
              <p:nvPr/>
            </p:nvSpPr>
            <p:spPr bwMode="auto">
              <a:xfrm>
                <a:off x="0" y="1464"/>
                <a:ext cx="397" cy="399"/>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6" name="Rectangle 12"/>
              <p:cNvSpPr>
                <a:spLocks noChangeArrowheads="1"/>
              </p:cNvSpPr>
              <p:nvPr/>
            </p:nvSpPr>
            <p:spPr bwMode="auto">
              <a:xfrm>
                <a:off x="1171" y="1464"/>
                <a:ext cx="392" cy="399"/>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7" name="Rectangle 13"/>
              <p:cNvSpPr>
                <a:spLocks noChangeArrowheads="1"/>
              </p:cNvSpPr>
              <p:nvPr/>
            </p:nvSpPr>
            <p:spPr bwMode="auto">
              <a:xfrm>
                <a:off x="391" y="1857"/>
                <a:ext cx="393" cy="406"/>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8" name="Rectangle 14"/>
              <p:cNvSpPr>
                <a:spLocks noChangeArrowheads="1"/>
              </p:cNvSpPr>
              <p:nvPr/>
            </p:nvSpPr>
            <p:spPr bwMode="auto">
              <a:xfrm>
                <a:off x="779" y="1857"/>
                <a:ext cx="398" cy="406"/>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grpSp>
      <p:sp>
        <p:nvSpPr>
          <p:cNvPr id="2051" name="Rectangle 15"/>
          <p:cNvSpPr>
            <a:spLocks noGrp="1" noChangeArrowheads="1"/>
          </p:cNvSpPr>
          <p:nvPr>
            <p:ph type="title"/>
          </p:nvPr>
        </p:nvSpPr>
        <p:spPr bwMode="auto">
          <a:xfrm>
            <a:off x="495300" y="425450"/>
            <a:ext cx="8913813"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ru-RU"/>
              <a:t>Для правки текста заголовка щелкните мышью</a:t>
            </a:r>
          </a:p>
        </p:txBody>
      </p:sp>
      <p:sp>
        <p:nvSpPr>
          <p:cNvPr id="2052" name="Rectangle 16"/>
          <p:cNvSpPr>
            <a:spLocks noGrp="1" noChangeArrowheads="1"/>
          </p:cNvSpPr>
          <p:nvPr>
            <p:ph type="body" idx="1"/>
          </p:nvPr>
        </p:nvSpPr>
        <p:spPr bwMode="auto">
          <a:xfrm>
            <a:off x="495300" y="1981200"/>
            <a:ext cx="8913813" cy="388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ru-RU"/>
              <a:t>Для правки структуры щелкните мышью</a:t>
            </a:r>
          </a:p>
          <a:p>
            <a:pPr lvl="1"/>
            <a:r>
              <a:rPr lang="en-GB" altLang="ru-RU"/>
              <a:t>Второй уровень структуры</a:t>
            </a:r>
          </a:p>
          <a:p>
            <a:pPr lvl="2"/>
            <a:r>
              <a:rPr lang="en-GB" altLang="ru-RU"/>
              <a:t>Третий уровень структуры</a:t>
            </a:r>
          </a:p>
          <a:p>
            <a:pPr lvl="3"/>
            <a:r>
              <a:rPr lang="en-GB" altLang="ru-RU"/>
              <a:t>Четвертый уровень структуры</a:t>
            </a:r>
          </a:p>
          <a:p>
            <a:pPr lvl="4"/>
            <a:r>
              <a:rPr lang="en-GB" altLang="ru-RU"/>
              <a:t>Пятый уровень структуры</a:t>
            </a:r>
          </a:p>
          <a:p>
            <a:pPr lvl="4"/>
            <a:r>
              <a:rPr lang="en-GB" altLang="ru-RU"/>
              <a:t>Шестой уровень структуры</a:t>
            </a:r>
          </a:p>
          <a:p>
            <a:pPr lvl="4"/>
            <a:r>
              <a:rPr lang="en-GB" altLang="ru-RU"/>
              <a:t>Седьмой уровень структуры</a:t>
            </a:r>
          </a:p>
          <a:p>
            <a:pPr lvl="4"/>
            <a:r>
              <a:rPr lang="en-GB" altLang="ru-RU"/>
              <a:t>Восьмой уровень структуры</a:t>
            </a:r>
          </a:p>
          <a:p>
            <a:pPr lvl="4"/>
            <a:r>
              <a:rPr lang="en-GB" altLang="ru-RU"/>
              <a:t>Девятый уровень структуры</a:t>
            </a:r>
          </a:p>
        </p:txBody>
      </p:sp>
      <p:sp>
        <p:nvSpPr>
          <p:cNvPr id="2053" name="Text Box 17"/>
          <p:cNvSpPr txBox="1">
            <a:spLocks noChangeArrowheads="1"/>
          </p:cNvSpPr>
          <p:nvPr/>
        </p:nvSpPr>
        <p:spPr bwMode="auto">
          <a:xfrm>
            <a:off x="495300" y="6248400"/>
            <a:ext cx="231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4" name="Text Box 18"/>
          <p:cNvSpPr txBox="1">
            <a:spLocks noChangeArrowheads="1"/>
          </p:cNvSpPr>
          <p:nvPr/>
        </p:nvSpPr>
        <p:spPr bwMode="auto">
          <a:xfrm>
            <a:off x="3384550" y="6248400"/>
            <a:ext cx="3136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3091" name="Rectangle 19"/>
          <p:cNvSpPr>
            <a:spLocks noGrp="1" noChangeArrowheads="1"/>
          </p:cNvSpPr>
          <p:nvPr>
            <p:ph type="sldNum"/>
          </p:nvPr>
        </p:nvSpPr>
        <p:spPr bwMode="auto">
          <a:xfrm>
            <a:off x="7099300" y="6248400"/>
            <a:ext cx="2309813" cy="455613"/>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3900" algn="l"/>
                <a:tab pos="1447800" algn="l"/>
                <a:tab pos="2171700" algn="l"/>
              </a:tabLst>
              <a:defRPr sz="1200">
                <a:solidFill>
                  <a:srgbClr val="000000"/>
                </a:solidFill>
                <a:cs typeface="Lucida Sans Unicode" panose="020B0602030504020204" pitchFamily="34" charset="0"/>
              </a:defRPr>
            </a:lvl1pPr>
          </a:lstStyle>
          <a:p>
            <a:pPr>
              <a:defRPr/>
            </a:pPr>
            <a:fld id="{9691CD66-621D-419B-8044-0218C9622B8E}"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5314" r:id="rId1"/>
    <p:sldLayoutId id="2147485315" r:id="rId2"/>
    <p:sldLayoutId id="2147485316" r:id="rId3"/>
    <p:sldLayoutId id="2147485317" r:id="rId4"/>
    <p:sldLayoutId id="2147485318" r:id="rId5"/>
    <p:sldLayoutId id="2147485319" r:id="rId6"/>
    <p:sldLayoutId id="2147485320" r:id="rId7"/>
    <p:sldLayoutId id="2147485321" r:id="rId8"/>
    <p:sldLayoutId id="2147485322" r:id="rId9"/>
    <p:sldLayoutId id="2147485323" r:id="rId10"/>
    <p:sldLayoutId id="2147485324" r:id="rId11"/>
  </p:sldLayoutIdLst>
  <p:txStyles>
    <p:titleStyle>
      <a:lvl1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2pPr>
      <a:lvl3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3pPr>
      <a:lvl4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4pPr>
      <a:lvl5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5pPr>
      <a:lvl6pPr marL="25146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6pPr>
      <a:lvl7pPr marL="29718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7pPr>
      <a:lvl8pPr marL="34290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8pPr>
      <a:lvl9pPr marL="38862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buChar char="•"/>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buChar char="–"/>
        <a:defRPr sz="28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buChar char="•"/>
        <a:defRPr sz="24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5105400"/>
            <a:ext cx="9907588"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0" y="0"/>
            <a:ext cx="9907588"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9" name="Rectangle 8"/>
          <p:cNvSpPr/>
          <p:nvPr/>
        </p:nvSpPr>
        <p:spPr>
          <a:xfrm>
            <a:off x="0" y="3768725"/>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0" name="Oval 9"/>
          <p:cNvSpPr/>
          <p:nvPr/>
        </p:nvSpPr>
        <p:spPr>
          <a:xfrm>
            <a:off x="0" y="1600200"/>
            <a:ext cx="9907588"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Placeholder 1"/>
          <p:cNvSpPr>
            <a:spLocks noGrp="1"/>
          </p:cNvSpPr>
          <p:nvPr>
            <p:ph type="title"/>
          </p:nvPr>
        </p:nvSpPr>
        <p:spPr>
          <a:xfrm>
            <a:off x="1943100" y="4371975"/>
            <a:ext cx="7056438" cy="1143000"/>
          </a:xfrm>
          <a:prstGeom prst="rect">
            <a:avLst/>
          </a:prstGeom>
          <a:effectLst/>
        </p:spPr>
        <p:txBody>
          <a:bodyPr vert="horz" lIns="91440" tIns="45720" rIns="91440" bIns="45720" rtlCol="0" anchor="t" anchorCtr="0">
            <a:noAutofit/>
          </a:bodyPr>
          <a:lstStyle/>
          <a:p>
            <a:r>
              <a:rPr lang="ru-RU"/>
              <a:t>Образец заголовка</a:t>
            </a:r>
            <a:endParaRPr lang="en-US" dirty="0"/>
          </a:p>
        </p:txBody>
      </p:sp>
      <p:sp>
        <p:nvSpPr>
          <p:cNvPr id="3085" name="Text Placeholder 2"/>
          <p:cNvSpPr>
            <a:spLocks noGrp="1"/>
          </p:cNvSpPr>
          <p:nvPr>
            <p:ph type="body" idx="1"/>
          </p:nvPr>
        </p:nvSpPr>
        <p:spPr bwMode="auto">
          <a:xfrm>
            <a:off x="1238250" y="731838"/>
            <a:ext cx="6935788" cy="347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endParaRPr lang="en-US" altLang="ru-RU"/>
          </a:p>
        </p:txBody>
      </p:sp>
      <p:sp>
        <p:nvSpPr>
          <p:cNvPr id="4" name="Date Placeholder 3"/>
          <p:cNvSpPr>
            <a:spLocks noGrp="1"/>
          </p:cNvSpPr>
          <p:nvPr>
            <p:ph type="dt" sz="half" idx="2"/>
          </p:nvPr>
        </p:nvSpPr>
        <p:spPr>
          <a:xfrm>
            <a:off x="6688138" y="6172200"/>
            <a:ext cx="2724150" cy="365125"/>
          </a:xfrm>
          <a:prstGeom prst="rect">
            <a:avLst/>
          </a:prstGeom>
        </p:spPr>
        <p:txBody>
          <a:bodyPr vert="horz" lIns="91440" tIns="45720" rIns="91440" bIns="45720" rtlCol="0" anchor="ctr"/>
          <a:lstStyle>
            <a:lvl1pPr algn="r" eaLnBrk="1" hangingPunct="1">
              <a:defRPr sz="1100" b="1">
                <a:solidFill>
                  <a:schemeClr val="tx1">
                    <a:lumMod val="50000"/>
                    <a:lumOff val="50000"/>
                  </a:schemeClr>
                </a:solidFill>
                <a:ea typeface="SimSun" charset="-122"/>
              </a:defRPr>
            </a:lvl1pPr>
          </a:lstStyle>
          <a:p>
            <a:pPr>
              <a:defRPr/>
            </a:pPr>
            <a:fld id="{D4F96B7F-1E43-434F-AEE2-ABBE5615A844}" type="datetimeFigureOut">
              <a:rPr lang="en-US"/>
              <a:pPr>
                <a:defRPr/>
              </a:pPr>
              <a:t>4/2/2026</a:t>
            </a:fld>
            <a:endParaRPr lang="en-US" dirty="0"/>
          </a:p>
        </p:txBody>
      </p:sp>
      <p:sp>
        <p:nvSpPr>
          <p:cNvPr id="5" name="Footer Placeholder 4"/>
          <p:cNvSpPr>
            <a:spLocks noGrp="1"/>
          </p:cNvSpPr>
          <p:nvPr>
            <p:ph type="ftr" sz="quarter" idx="3"/>
          </p:nvPr>
        </p:nvSpPr>
        <p:spPr>
          <a:xfrm>
            <a:off x="495300" y="6172200"/>
            <a:ext cx="3632200" cy="365125"/>
          </a:xfrm>
          <a:prstGeom prst="rect">
            <a:avLst/>
          </a:prstGeom>
        </p:spPr>
        <p:txBody>
          <a:bodyPr vert="horz" lIns="91440" tIns="45720" rIns="91440" bIns="45720" rtlCol="0" anchor="ctr"/>
          <a:lstStyle>
            <a:lvl1pPr algn="l" eaLnBrk="1" hangingPunct="1">
              <a:defRPr sz="1100" b="1">
                <a:solidFill>
                  <a:schemeClr val="tx1">
                    <a:lumMod val="50000"/>
                    <a:lumOff val="50000"/>
                  </a:schemeClr>
                </a:solidFill>
                <a:ea typeface="SimSun" charset="-122"/>
              </a:defRPr>
            </a:lvl1pPr>
          </a:lstStyle>
          <a:p>
            <a:pPr>
              <a:defRPr/>
            </a:pPr>
            <a:endParaRPr lang="en-US"/>
          </a:p>
        </p:txBody>
      </p:sp>
      <p:sp>
        <p:nvSpPr>
          <p:cNvPr id="6" name="Slide Number Placeholder 5"/>
          <p:cNvSpPr>
            <a:spLocks noGrp="1"/>
          </p:cNvSpPr>
          <p:nvPr>
            <p:ph type="sldNum" sz="quarter" idx="4"/>
          </p:nvPr>
        </p:nvSpPr>
        <p:spPr>
          <a:xfrm>
            <a:off x="4127500" y="6172200"/>
            <a:ext cx="1982788"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b="1">
                <a:solidFill>
                  <a:srgbClr val="7F7F7F"/>
                </a:solidFill>
              </a:defRPr>
            </a:lvl1pPr>
          </a:lstStyle>
          <a:p>
            <a:pPr>
              <a:defRPr/>
            </a:pPr>
            <a:fld id="{96267273-83C2-474B-BC01-82BEEEBA5AD4}"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5333" r:id="rId1"/>
    <p:sldLayoutId id="2147485325" r:id="rId2"/>
    <p:sldLayoutId id="2147485334" r:id="rId3"/>
    <p:sldLayoutId id="2147485326" r:id="rId4"/>
    <p:sldLayoutId id="2147485327" r:id="rId5"/>
    <p:sldLayoutId id="2147485328" r:id="rId6"/>
    <p:sldLayoutId id="2147485329" r:id="rId7"/>
    <p:sldLayoutId id="2147485330" r:id="rId8"/>
    <p:sldLayoutId id="2147485335" r:id="rId9"/>
    <p:sldLayoutId id="2147485331" r:id="rId10"/>
    <p:sldLayoutId id="2147485332" r:id="rId11"/>
  </p:sldLayoutIdLst>
  <p:txStyles>
    <p:titleStyle>
      <a:lvl1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2pPr>
      <a:lvl3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3pPr>
      <a:lvl4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4pPr>
      <a:lvl5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eaLnBrk="0" fontAlgn="base" hangingPunct="0">
        <a:spcBef>
          <a:spcPct val="20000"/>
        </a:spcBef>
        <a:spcAft>
          <a:spcPts val="300"/>
        </a:spcAft>
        <a:buClr>
          <a:srgbClr val="C3260C"/>
        </a:buClr>
        <a:buSzPct val="130000"/>
        <a:buFont typeface="Georgia" panose="02040502050405020303"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C3260C"/>
        </a:buClr>
        <a:buSzPct val="130000"/>
        <a:buFont typeface="Georgia" panose="02040502050405020303"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C3260C"/>
        </a:buClr>
        <a:buSzPct val="130000"/>
        <a:buFont typeface="Georgia" panose="02040502050405020303"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C3260C"/>
        </a:buClr>
        <a:buSzPct val="130000"/>
        <a:buFont typeface="Georgia" panose="02040502050405020303"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C3260C"/>
        </a:buClr>
        <a:buSzPct val="130000"/>
        <a:buFont typeface="Georgia" panose="02040502050405020303"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4.xml"/><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5.xml"/><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6.xml"/><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7.xml"/><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8.xml"/><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9.xml"/><Relationship Id="rId1" Type="http://schemas.openxmlformats.org/officeDocument/2006/relationships/slideLayout" Target="../slideLayouts/slideLayout29.xml"/></Relationships>
</file>

<file path=ppt/slides/_rels/slide2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0.xml"/><Relationship Id="rId1" Type="http://schemas.openxmlformats.org/officeDocument/2006/relationships/slideLayout" Target="../slideLayouts/slideLayout29.xml"/><Relationship Id="rId4" Type="http://schemas.openxmlformats.org/officeDocument/2006/relationships/image" Target="../media/image11.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9.xml"/></Relationships>
</file>

<file path=ppt/slides/_rels/slide2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22.xml"/><Relationship Id="rId1" Type="http://schemas.openxmlformats.org/officeDocument/2006/relationships/slideLayout" Target="../slideLayouts/slideLayout29.xml"/></Relationships>
</file>

<file path=ppt/slides/_rels/slide2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23.xml"/><Relationship Id="rId1" Type="http://schemas.openxmlformats.org/officeDocument/2006/relationships/slideLayout" Target="../slideLayouts/slideLayout2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9.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9.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C9D1DC"/>
            </a:gs>
            <a:gs pos="100000">
              <a:srgbClr val="E7F0FD"/>
            </a:gs>
          </a:gsLst>
          <a:lin ang="5400000" scaled="1"/>
        </a:gradFill>
        <a:effectLst/>
      </p:bgPr>
    </p:bg>
    <p:spTree>
      <p:nvGrpSpPr>
        <p:cNvPr id="1" name=""/>
        <p:cNvGrpSpPr/>
        <p:nvPr/>
      </p:nvGrpSpPr>
      <p:grpSpPr>
        <a:xfrm>
          <a:off x="0" y="0"/>
          <a:ext cx="0" cy="0"/>
          <a:chOff x="0" y="0"/>
          <a:chExt cx="0" cy="0"/>
        </a:xfrm>
      </p:grpSpPr>
      <p:sp>
        <p:nvSpPr>
          <p:cNvPr id="5121" name="Text Box 1"/>
          <p:cNvSpPr txBox="1">
            <a:spLocks noChangeArrowheads="1"/>
          </p:cNvSpPr>
          <p:nvPr/>
        </p:nvSpPr>
        <p:spPr bwMode="auto">
          <a:xfrm>
            <a:off x="738188" y="6237288"/>
            <a:ext cx="8431212"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ts val="8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SimSun" panose="02010600030101010101" pitchFamily="2" charset="-122"/>
              </a:defRPr>
            </a:lvl1pPr>
            <a:lvl2pPr>
              <a:spcBef>
                <a:spcPts val="7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SimSun" panose="02010600030101010101" pitchFamily="2" charset="-122"/>
              </a:defRPr>
            </a:lvl2pPr>
            <a:lvl3pPr>
              <a:spcBef>
                <a:spcPts val="6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SimSun" panose="02010600030101010101" pitchFamily="2" charset="-122"/>
              </a:defRPr>
            </a:lvl3pPr>
            <a:lvl4pPr>
              <a:spcBef>
                <a:spcPts val="5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4pPr>
            <a:lvl5pPr>
              <a:spcBef>
                <a:spcPts val="5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9pPr>
          </a:lstStyle>
          <a:p>
            <a:pPr algn="ctr" eaLnBrk="1" hangingPunct="1">
              <a:lnSpc>
                <a:spcPct val="80000"/>
              </a:lnSpc>
              <a:spcBef>
                <a:spcPts val="325"/>
              </a:spcBef>
              <a:buClrTx/>
              <a:buSzPct val="75000"/>
              <a:buFontTx/>
              <a:buNone/>
            </a:pPr>
            <a:r>
              <a:rPr lang="ru-RU" altLang="ru-RU" sz="1300" b="1" dirty="0">
                <a:solidFill>
                  <a:srgbClr val="00007D"/>
                </a:solidFill>
              </a:rPr>
              <a:t>по проекту бюджета муниципального образования сельское поселение Уэлен на </a:t>
            </a:r>
            <a:r>
              <a:rPr lang="ru-RU" altLang="ru-RU" sz="1300" b="1" dirty="0" smtClean="0">
                <a:solidFill>
                  <a:srgbClr val="00007D"/>
                </a:solidFill>
              </a:rPr>
              <a:t>202</a:t>
            </a:r>
            <a:r>
              <a:rPr lang="en-US" altLang="ru-RU" sz="1300" b="1" dirty="0" smtClean="0">
                <a:solidFill>
                  <a:srgbClr val="00007D"/>
                </a:solidFill>
              </a:rPr>
              <a:t>6</a:t>
            </a:r>
            <a:r>
              <a:rPr lang="ru-RU" altLang="ru-RU" sz="1300" b="1" dirty="0" smtClean="0">
                <a:solidFill>
                  <a:srgbClr val="00007D"/>
                </a:solidFill>
              </a:rPr>
              <a:t>  </a:t>
            </a:r>
            <a:r>
              <a:rPr lang="ru-RU" altLang="ru-RU" sz="1300" b="1" dirty="0">
                <a:solidFill>
                  <a:srgbClr val="00007D"/>
                </a:solidFill>
              </a:rPr>
              <a:t>год</a:t>
            </a: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0275" y="4292600"/>
            <a:ext cx="3043238" cy="186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5123" name="Rectangle 3"/>
          <p:cNvSpPr>
            <a:spLocks noChangeArrowheads="1"/>
          </p:cNvSpPr>
          <p:nvPr/>
        </p:nvSpPr>
        <p:spPr bwMode="auto">
          <a:xfrm>
            <a:off x="1531938" y="593725"/>
            <a:ext cx="6910387" cy="351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nchor="ctr"/>
          <a:lstStyle>
            <a:lvl1pPr>
              <a:spcBef>
                <a:spcPts val="8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SimSun" panose="02010600030101010101" pitchFamily="2" charset="-122"/>
              </a:defRPr>
            </a:lvl1pPr>
            <a:lvl2pPr>
              <a:spcBef>
                <a:spcPts val="7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SimSun" panose="02010600030101010101" pitchFamily="2" charset="-122"/>
              </a:defRPr>
            </a:lvl2pPr>
            <a:lvl3pPr>
              <a:spcBef>
                <a:spcPts val="6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SimSun" panose="02010600030101010101" pitchFamily="2" charset="-122"/>
              </a:defRPr>
            </a:lvl3pPr>
            <a:lvl4pPr>
              <a:spcBef>
                <a:spcPts val="5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4pPr>
            <a:lvl5pPr>
              <a:spcBef>
                <a:spcPts val="5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9pPr>
          </a:lstStyle>
          <a:p>
            <a:pPr algn="ctr" eaLnBrk="1" hangingPunct="1">
              <a:spcBef>
                <a:spcPct val="0"/>
              </a:spcBef>
              <a:buClrTx/>
              <a:buFontTx/>
              <a:buNone/>
            </a:pPr>
            <a:r>
              <a:rPr lang="ru-RU" altLang="ru-RU" sz="7200" b="1" dirty="0">
                <a:solidFill>
                  <a:srgbClr val="00007D"/>
                </a:solidFill>
                <a:latin typeface="Bookman Old Style" panose="02050604050505020204" pitchFamily="18" charset="0"/>
              </a:rPr>
              <a:t>Бюджет для</a:t>
            </a:r>
            <a:br>
              <a:rPr lang="ru-RU" altLang="ru-RU" sz="7200" b="1" dirty="0">
                <a:solidFill>
                  <a:srgbClr val="00007D"/>
                </a:solidFill>
                <a:latin typeface="Bookman Old Style" panose="02050604050505020204" pitchFamily="18" charset="0"/>
              </a:rPr>
            </a:br>
            <a:r>
              <a:rPr lang="ru-RU" altLang="ru-RU" sz="7200" b="1" dirty="0">
                <a:solidFill>
                  <a:srgbClr val="E7F0FD"/>
                </a:solidFill>
                <a:latin typeface="Bookman Old Style" panose="02050604050505020204" pitchFamily="18" charset="0"/>
              </a:rPr>
              <a:t>граждан</a:t>
            </a:r>
            <a:br>
              <a:rPr lang="ru-RU" altLang="ru-RU" sz="7200" b="1" dirty="0">
                <a:solidFill>
                  <a:srgbClr val="E7F0FD"/>
                </a:solidFill>
                <a:latin typeface="Bookman Old Style" panose="02050604050505020204" pitchFamily="18" charset="0"/>
              </a:rPr>
            </a:br>
            <a:r>
              <a:rPr lang="ru-RU" altLang="ru-RU" sz="7200" b="1" dirty="0">
                <a:solidFill>
                  <a:srgbClr val="E7F0FD"/>
                </a:solidFill>
                <a:latin typeface="Bookman Old Style" panose="02050604050505020204" pitchFamily="18" charset="0"/>
              </a:rPr>
              <a:t>на </a:t>
            </a:r>
            <a:r>
              <a:rPr lang="ru-RU" altLang="ru-RU" sz="7200" b="1" dirty="0" smtClean="0">
                <a:solidFill>
                  <a:srgbClr val="E7F0FD"/>
                </a:solidFill>
                <a:latin typeface="Bookman Old Style" panose="02050604050505020204" pitchFamily="18" charset="0"/>
              </a:rPr>
              <a:t>202</a:t>
            </a:r>
            <a:r>
              <a:rPr lang="en-US" altLang="ru-RU" sz="7200" b="1" dirty="0" smtClean="0">
                <a:solidFill>
                  <a:srgbClr val="E7F0FD"/>
                </a:solidFill>
                <a:latin typeface="Bookman Old Style" panose="02050604050505020204" pitchFamily="18" charset="0"/>
              </a:rPr>
              <a:t>6</a:t>
            </a:r>
            <a:r>
              <a:rPr lang="ru-RU" altLang="ru-RU" sz="7200" b="1" dirty="0" smtClean="0">
                <a:solidFill>
                  <a:srgbClr val="E7F0FD"/>
                </a:solidFill>
                <a:latin typeface="Bookman Old Style" panose="02050604050505020204" pitchFamily="18" charset="0"/>
              </a:rPr>
              <a:t> </a:t>
            </a:r>
            <a:r>
              <a:rPr lang="ru-RU" altLang="ru-RU" sz="7200" b="1" dirty="0">
                <a:solidFill>
                  <a:srgbClr val="E7F0FD"/>
                </a:solidFill>
                <a:latin typeface="Bookman Old Style" panose="02050604050505020204" pitchFamily="18" charset="0"/>
              </a:rPr>
              <a:t>год</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0" presetClass="entr" fill="hold" nodeType="clickEffect">
                                  <p:stCondLst>
                                    <p:cond delay="0"/>
                                  </p:stCondLst>
                                  <p:iterate type="lt">
                                    <p:tmPct val="10000"/>
                                  </p:iterate>
                                  <p:childTnLst>
                                    <p:set>
                                      <p:cBhvr additive="repl">
                                        <p:cTn id="6" dur="1" fill="hold">
                                          <p:stCondLst>
                                            <p:cond delay="0"/>
                                          </p:stCondLst>
                                        </p:cTn>
                                        <p:tgtEl>
                                          <p:spTgt spid="5123"/>
                                        </p:tgtEl>
                                        <p:attrNameLst>
                                          <p:attrName>style.visibility</p:attrName>
                                        </p:attrNameLst>
                                      </p:cBhvr>
                                      <p:to>
                                        <p:strVal val="visible"/>
                                      </p:to>
                                    </p:set>
                                    <p:animEffect transition="in" filter="fade">
                                      <p:cBhvr additive="repl">
                                        <p:cTn id="7" dur="1000"/>
                                        <p:tgtEl>
                                          <p:spTgt spid="5123"/>
                                        </p:tgtEl>
                                      </p:cBhvr>
                                    </p:animEffect>
                                    <p:anim calcmode="lin" valueType="num">
                                      <p:cBhvr additive="repl">
                                        <p:cTn id="8" dur="1000" fill="hold"/>
                                        <p:tgtEl>
                                          <p:spTgt spid="5123"/>
                                        </p:tgtEl>
                                        <p:attrNameLst>
                                          <p:attrName>ppt_x</p:attrName>
                                        </p:attrNameLst>
                                      </p:cBhvr>
                                      <p:tavLst>
                                        <p:tav tm="100000">
                                          <p:val>
                                            <p:strVal val="#ppt_x-.1"/>
                                          </p:val>
                                        </p:tav>
                                        <p:tav tm="100000">
                                          <p:val>
                                            <p:strVal val="#ppt_x"/>
                                          </p:val>
                                        </p:tav>
                                      </p:tavLst>
                                    </p:anim>
                                    <p:anim calcmode="lin" valueType="num">
                                      <p:cBhvr additive="repl">
                                        <p:cTn id="9" dur="1000" fill="hold"/>
                                        <p:tgtEl>
                                          <p:spTgt spid="5123"/>
                                        </p:tgtEl>
                                        <p:attrNameLst>
                                          <p:attrName>ppt_y</p:attrName>
                                        </p:attrNameLst>
                                      </p:cBhvr>
                                      <p:tavLst>
                                        <p:tav tm="100000">
                                          <p:val>
                                            <p:strVal val="#ppt_y"/>
                                          </p:val>
                                        </p:tav>
                                        <p:tav tm="100000">
                                          <p:val>
                                            <p:strVal val="#ppt_y"/>
                                          </p:val>
                                        </p:tav>
                                      </p:tavLst>
                                    </p:anim>
                                  </p:childTnLst>
                                </p:cTn>
                              </p:par>
                              <p:par>
                                <p:cTn id="10" presetID="20" presetClass="entr" fill="hold" nodeType="withEffect">
                                  <p:stCondLst>
                                    <p:cond delay="0"/>
                                  </p:stCondLst>
                                  <p:childTnLst>
                                    <p:set>
                                      <p:cBhvr additive="repl">
                                        <p:cTn id="11" dur="1" fill="hold">
                                          <p:stCondLst>
                                            <p:cond delay="0"/>
                                          </p:stCondLst>
                                        </p:cTn>
                                        <p:tgtEl>
                                          <p:spTgt spid="5122"/>
                                        </p:tgtEl>
                                        <p:attrNameLst>
                                          <p:attrName>style.visibility</p:attrName>
                                        </p:attrNameLst>
                                      </p:cBhvr>
                                      <p:to>
                                        <p:strVal val="visible"/>
                                      </p:to>
                                    </p:set>
                                    <p:animEffect transition="in" filter="wedge">
                                      <p:cBhvr additive="repl">
                                        <p:cTn id="12" dur="2000"/>
                                        <p:tgtEl>
                                          <p:spTgt spid="5122"/>
                                        </p:tgtEl>
                                      </p:cBhvr>
                                    </p:animEffect>
                                  </p:childTnLst>
                                </p:cTn>
                              </p:par>
                            </p:childTnLst>
                          </p:cTn>
                        </p:par>
                        <p:par>
                          <p:cTn id="13" fill="hold" nodeType="afterGroup">
                            <p:stCondLst>
                              <p:cond delay="3400"/>
                            </p:stCondLst>
                            <p:childTnLst>
                              <p:par>
                                <p:cTn id="14" presetID="2" presetClass="entr" presetSubtype="4" fill="hold" nodeType="afterEffect">
                                  <p:stCondLst>
                                    <p:cond delay="0"/>
                                  </p:stCondLst>
                                  <p:childTnLst>
                                    <p:set>
                                      <p:cBhvr additive="repl">
                                        <p:cTn id="15" dur="1" fill="hold">
                                          <p:stCondLst>
                                            <p:cond delay="0"/>
                                          </p:stCondLst>
                                        </p:cTn>
                                        <p:tgtEl>
                                          <p:spTgt spid="5121">
                                            <p:txEl>
                                              <p:pRg st="0" end="0"/>
                                            </p:txEl>
                                          </p:spTgt>
                                        </p:tgtEl>
                                        <p:attrNameLst>
                                          <p:attrName>style.visibility</p:attrName>
                                        </p:attrNameLst>
                                      </p:cBhvr>
                                      <p:to>
                                        <p:strVal val="visible"/>
                                      </p:to>
                                    </p:set>
                                    <p:anim calcmode="lin" valueType="num">
                                      <p:cBhvr>
                                        <p:cTn id="16" dur="500" fill="hold"/>
                                        <p:tgtEl>
                                          <p:spTgt spid="5121">
                                            <p:txEl>
                                              <p:pRg st="0" end="0"/>
                                            </p:txEl>
                                          </p:spTgt>
                                        </p:tgtEl>
                                        <p:attrNameLst>
                                          <p:attrName>ppt_x</p:attrName>
                                        </p:attrNameLst>
                                      </p:cBhvr>
                                      <p:tavLst>
                                        <p:tav tm="100000">
                                          <p:val>
                                            <p:strVal val="#ppt_x"/>
                                          </p:val>
                                        </p:tav>
                                        <p:tav tm="100000">
                                          <p:val>
                                            <p:strVal val="#ppt_x"/>
                                          </p:val>
                                        </p:tav>
                                      </p:tavLst>
                                    </p:anim>
                                    <p:anim calcmode="lin" valueType="num">
                                      <p:cBhvr>
                                        <p:cTn id="17" dur="500" fill="hold"/>
                                        <p:tgtEl>
                                          <p:spTgt spid="5121">
                                            <p:txEl>
                                              <p:pRg st="0" end="0"/>
                                            </p:txEl>
                                          </p:spTgt>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560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FE539210-93D3-4664-8C89-7C9F917152AF}"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10</a:t>
            </a:fld>
            <a:endParaRPr lang="ru-RU" altLang="ru-RU" sz="1400">
              <a:solidFill>
                <a:srgbClr val="000000"/>
              </a:solidFill>
              <a:latin typeface="Times New Roman" panose="02020603050405020304" pitchFamily="18" charset="0"/>
            </a:endParaRPr>
          </a:p>
        </p:txBody>
      </p:sp>
      <p:sp>
        <p:nvSpPr>
          <p:cNvPr id="2" name="Text Box 2"/>
          <p:cNvSpPr txBox="1">
            <a:spLocks noChangeArrowheads="1"/>
          </p:cNvSpPr>
          <p:nvPr/>
        </p:nvSpPr>
        <p:spPr bwMode="auto">
          <a:xfrm>
            <a:off x="279400" y="207963"/>
            <a:ext cx="9220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2000" b="1" dirty="0">
                <a:solidFill>
                  <a:srgbClr val="333399"/>
                </a:solidFill>
                <a:latin typeface="Bookman Old Style" panose="02050604050505020204" pitchFamily="18" charset="0"/>
              </a:rPr>
              <a:t>Основные параметры бюджета муниципального образования  сельское поселение Уэлен на </a:t>
            </a:r>
            <a:r>
              <a:rPr lang="ru-RU" altLang="ru-RU" sz="2000" b="1" dirty="0" smtClean="0">
                <a:solidFill>
                  <a:srgbClr val="333399"/>
                </a:solidFill>
                <a:latin typeface="Bookman Old Style" panose="02050604050505020204" pitchFamily="18" charset="0"/>
              </a:rPr>
              <a:t>202</a:t>
            </a:r>
            <a:r>
              <a:rPr lang="en-US" altLang="ru-RU" sz="2000" b="1" dirty="0" smtClean="0">
                <a:solidFill>
                  <a:srgbClr val="333399"/>
                </a:solidFill>
                <a:latin typeface="Bookman Old Style" panose="02050604050505020204" pitchFamily="18" charset="0"/>
              </a:rPr>
              <a:t>6</a:t>
            </a:r>
            <a:r>
              <a:rPr lang="ru-RU" altLang="ru-RU" sz="2000" b="1" dirty="0" smtClean="0">
                <a:solidFill>
                  <a:srgbClr val="333399"/>
                </a:solidFill>
                <a:latin typeface="Bookman Old Style" panose="02050604050505020204" pitchFamily="18" charset="0"/>
              </a:rPr>
              <a:t>  </a:t>
            </a:r>
            <a:r>
              <a:rPr lang="ru-RU" altLang="ru-RU" sz="2000" b="1" dirty="0">
                <a:solidFill>
                  <a:srgbClr val="333399"/>
                </a:solidFill>
                <a:latin typeface="Bookman Old Style" panose="02050604050505020204" pitchFamily="18" charset="0"/>
              </a:rPr>
              <a:t>год</a:t>
            </a:r>
          </a:p>
        </p:txBody>
      </p:sp>
      <p:sp>
        <p:nvSpPr>
          <p:cNvPr id="16387" name="AutoShape 3"/>
          <p:cNvSpPr>
            <a:spLocks noChangeArrowheads="1"/>
          </p:cNvSpPr>
          <p:nvPr/>
        </p:nvSpPr>
        <p:spPr bwMode="auto">
          <a:xfrm rot="-5400000">
            <a:off x="3548856" y="2637632"/>
            <a:ext cx="2339975" cy="1728788"/>
          </a:xfrm>
          <a:prstGeom prst="upDownArrowCallout">
            <a:avLst>
              <a:gd name="adj1" fmla="val 33838"/>
              <a:gd name="adj2" fmla="val 33838"/>
              <a:gd name="adj3" fmla="val 12500"/>
              <a:gd name="adj4" fmla="val 50000"/>
            </a:avLst>
          </a:prstGeom>
          <a:solidFill>
            <a:srgbClr val="FF99FF"/>
          </a:solidFill>
          <a:ln w="19080">
            <a:solidFill>
              <a:srgbClr val="FF00FF"/>
            </a:solidFill>
            <a:miter lim="800000"/>
            <a:headEnd/>
            <a:tailEnd/>
          </a:ln>
        </p:spPr>
        <p:txBody>
          <a:bodyPr vert="eaVert" wrap="none"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2400" b="1">
                <a:solidFill>
                  <a:srgbClr val="000000"/>
                </a:solidFill>
                <a:latin typeface="Times New Roman" panose="02020603050405020304" pitchFamily="18" charset="0"/>
              </a:rPr>
              <a:t>БЮДЖЕТ</a:t>
            </a:r>
          </a:p>
        </p:txBody>
      </p:sp>
      <p:sp>
        <p:nvSpPr>
          <p:cNvPr id="16390" name="Rectangle 6"/>
          <p:cNvSpPr>
            <a:spLocks noChangeArrowheads="1"/>
          </p:cNvSpPr>
          <p:nvPr/>
        </p:nvSpPr>
        <p:spPr bwMode="auto">
          <a:xfrm>
            <a:off x="2768600" y="1055688"/>
            <a:ext cx="701675" cy="5113337"/>
          </a:xfrm>
          <a:prstGeom prst="rect">
            <a:avLst/>
          </a:prstGeom>
          <a:solidFill>
            <a:srgbClr val="FFFF99"/>
          </a:solidFill>
          <a:ln w="19080">
            <a:solidFill>
              <a:srgbClr val="FFFF00"/>
            </a:solidFill>
            <a:miter lim="800000"/>
            <a:headEnd/>
            <a:tailEnd/>
          </a:ln>
        </p:spPr>
        <p:txBody>
          <a:bodyPr vert="vert270" wrap="none" lIns="90000" tIns="46800" rIns="90000" bIns="4680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2200" b="1" dirty="0">
                <a:solidFill>
                  <a:srgbClr val="000000"/>
                </a:solidFill>
                <a:latin typeface="Times New Roman" pitchFamily="16" charset="0"/>
                <a:ea typeface="SimSun" charset="0"/>
                <a:cs typeface="SimSun" charset="0"/>
              </a:rPr>
              <a:t>Доходы бюджета </a:t>
            </a:r>
            <a:r>
              <a:rPr lang="en-US" sz="2200" b="1" dirty="0" smtClean="0">
                <a:solidFill>
                  <a:srgbClr val="000000"/>
                </a:solidFill>
                <a:latin typeface="Times New Roman" pitchFamily="16" charset="0"/>
                <a:ea typeface="SimSun" charset="0"/>
                <a:cs typeface="SimSun" charset="0"/>
              </a:rPr>
              <a:t>23 023,1</a:t>
            </a:r>
            <a:r>
              <a:rPr lang="ru-RU" sz="2200" b="1" dirty="0" err="1" smtClean="0">
                <a:solidFill>
                  <a:srgbClr val="000000"/>
                </a:solidFill>
                <a:latin typeface="Times New Roman" pitchFamily="16" charset="0"/>
                <a:ea typeface="SimSun" charset="0"/>
                <a:cs typeface="SimSun" charset="0"/>
              </a:rPr>
              <a:t>тыс.руб</a:t>
            </a:r>
            <a:r>
              <a:rPr lang="ru-RU" sz="2200" dirty="0">
                <a:solidFill>
                  <a:srgbClr val="000000"/>
                </a:solidFill>
                <a:latin typeface="Times New Roman" pitchFamily="16" charset="0"/>
                <a:ea typeface="SimSun" charset="0"/>
                <a:cs typeface="SimSun" charset="0"/>
              </a:rPr>
              <a:t>.</a:t>
            </a:r>
          </a:p>
        </p:txBody>
      </p:sp>
      <p:sp>
        <p:nvSpPr>
          <p:cNvPr id="16391" name="Rectangle 7"/>
          <p:cNvSpPr>
            <a:spLocks noChangeArrowheads="1"/>
          </p:cNvSpPr>
          <p:nvPr/>
        </p:nvSpPr>
        <p:spPr bwMode="auto">
          <a:xfrm>
            <a:off x="5967413" y="1055688"/>
            <a:ext cx="701675" cy="5113337"/>
          </a:xfrm>
          <a:prstGeom prst="rect">
            <a:avLst/>
          </a:prstGeom>
          <a:solidFill>
            <a:srgbClr val="FFFF99"/>
          </a:solidFill>
          <a:ln w="19080">
            <a:solidFill>
              <a:srgbClr val="FFFF00"/>
            </a:solidFill>
            <a:miter lim="800000"/>
            <a:headEnd/>
            <a:tailEnd/>
          </a:ln>
        </p:spPr>
        <p:txBody>
          <a:bodyPr vert="eaVert" wrap="none"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b="1" dirty="0">
                <a:solidFill>
                  <a:srgbClr val="000000"/>
                </a:solidFill>
                <a:latin typeface="Times New Roman" panose="02020603050405020304" pitchFamily="18" charset="0"/>
              </a:rPr>
              <a:t>Расходы бюджета </a:t>
            </a:r>
            <a:r>
              <a:rPr lang="en-US" altLang="ru-RU" b="1" dirty="0" smtClean="0">
                <a:solidFill>
                  <a:srgbClr val="000000"/>
                </a:solidFill>
                <a:latin typeface="Times New Roman" panose="02020603050405020304" pitchFamily="18" charset="0"/>
              </a:rPr>
              <a:t>23 023,1 </a:t>
            </a:r>
            <a:r>
              <a:rPr lang="ru-RU" altLang="ru-RU" b="1" dirty="0" smtClean="0">
                <a:solidFill>
                  <a:srgbClr val="000000"/>
                </a:solidFill>
                <a:latin typeface="Times New Roman" panose="02020603050405020304" pitchFamily="18" charset="0"/>
              </a:rPr>
              <a:t>тыс</a:t>
            </a:r>
            <a:r>
              <a:rPr lang="ru-RU" altLang="ru-RU" b="1" dirty="0">
                <a:solidFill>
                  <a:srgbClr val="000000"/>
                </a:solidFill>
                <a:latin typeface="Times New Roman" panose="02020603050405020304" pitchFamily="18" charset="0"/>
              </a:rPr>
              <a:t>. руб.</a:t>
            </a:r>
          </a:p>
        </p:txBody>
      </p:sp>
      <p:sp>
        <p:nvSpPr>
          <p:cNvPr id="16392" name="AutoShape 8"/>
          <p:cNvSpPr>
            <a:spLocks noChangeArrowheads="1"/>
          </p:cNvSpPr>
          <p:nvPr/>
        </p:nvSpPr>
        <p:spPr bwMode="auto">
          <a:xfrm>
            <a:off x="428625" y="1125538"/>
            <a:ext cx="2260600" cy="1368425"/>
          </a:xfrm>
          <a:prstGeom prst="homePlate">
            <a:avLst>
              <a:gd name="adj" fmla="val 41299"/>
            </a:avLst>
          </a:prstGeom>
          <a:solidFill>
            <a:srgbClr val="CCFFCC"/>
          </a:solidFill>
          <a:ln w="15840">
            <a:solidFill>
              <a:srgbClr val="00FF00"/>
            </a:solidFill>
            <a:miter lim="800000"/>
            <a:headEnd/>
            <a:tailEnd/>
          </a:ln>
        </p:spPr>
        <p:txBody>
          <a:bodyPr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800" b="1" dirty="0">
                <a:solidFill>
                  <a:srgbClr val="000000"/>
                </a:solidFill>
                <a:latin typeface="Times New Roman" panose="02020603050405020304" pitchFamily="18" charset="0"/>
              </a:rPr>
              <a:t>Налоговые доходы</a:t>
            </a:r>
          </a:p>
          <a:p>
            <a:pPr algn="ctr" eaLnBrk="1" hangingPunct="1">
              <a:spcBef>
                <a:spcPct val="0"/>
              </a:spcBef>
              <a:spcAft>
                <a:spcPct val="0"/>
              </a:spcAft>
              <a:buClrTx/>
              <a:buSzPct val="100000"/>
              <a:buFontTx/>
              <a:buNone/>
            </a:pPr>
            <a:r>
              <a:rPr lang="en-US" altLang="ru-RU" sz="1800" b="1" dirty="0" smtClean="0">
                <a:solidFill>
                  <a:srgbClr val="000000"/>
                </a:solidFill>
                <a:latin typeface="Times New Roman" panose="02020603050405020304" pitchFamily="18" charset="0"/>
              </a:rPr>
              <a:t>548,9</a:t>
            </a:r>
            <a:r>
              <a:rPr lang="ru-RU" altLang="ru-RU" sz="1800" b="1" dirty="0" smtClean="0">
                <a:solidFill>
                  <a:srgbClr val="000000"/>
                </a:solidFill>
                <a:latin typeface="Times New Roman" panose="02020603050405020304" pitchFamily="18" charset="0"/>
              </a:rPr>
              <a:t> </a:t>
            </a:r>
            <a:r>
              <a:rPr lang="ru-RU" altLang="ru-RU" sz="1800" b="1" dirty="0">
                <a:solidFill>
                  <a:srgbClr val="000000"/>
                </a:solidFill>
                <a:latin typeface="Times New Roman" panose="02020603050405020304" pitchFamily="18" charset="0"/>
              </a:rPr>
              <a:t>тыс</a:t>
            </a:r>
            <a:r>
              <a:rPr lang="ru-RU" altLang="ru-RU" sz="1800" b="1" dirty="0" smtClean="0">
                <a:solidFill>
                  <a:srgbClr val="000000"/>
                </a:solidFill>
                <a:latin typeface="Times New Roman" panose="02020603050405020304" pitchFamily="18" charset="0"/>
              </a:rPr>
              <a:t>.</a:t>
            </a:r>
            <a:r>
              <a:rPr lang="en-US" altLang="ru-RU" sz="1800" b="1" dirty="0" smtClean="0">
                <a:solidFill>
                  <a:srgbClr val="000000"/>
                </a:solidFill>
                <a:latin typeface="Times New Roman" panose="02020603050405020304" pitchFamily="18" charset="0"/>
              </a:rPr>
              <a:t> </a:t>
            </a:r>
            <a:r>
              <a:rPr lang="ru-RU" altLang="ru-RU" sz="1800" b="1" dirty="0" smtClean="0">
                <a:solidFill>
                  <a:srgbClr val="000000"/>
                </a:solidFill>
                <a:latin typeface="Times New Roman" panose="02020603050405020304" pitchFamily="18" charset="0"/>
              </a:rPr>
              <a:t>руб</a:t>
            </a:r>
            <a:r>
              <a:rPr lang="ru-RU" altLang="ru-RU" sz="1800" b="1" dirty="0">
                <a:solidFill>
                  <a:srgbClr val="000000"/>
                </a:solidFill>
                <a:latin typeface="Times New Roman" panose="02020603050405020304" pitchFamily="18" charset="0"/>
              </a:rPr>
              <a:t>.</a:t>
            </a:r>
          </a:p>
        </p:txBody>
      </p:sp>
      <p:sp>
        <p:nvSpPr>
          <p:cNvPr id="16393" name="AutoShape 9"/>
          <p:cNvSpPr>
            <a:spLocks noChangeArrowheads="1"/>
          </p:cNvSpPr>
          <p:nvPr/>
        </p:nvSpPr>
        <p:spPr bwMode="auto">
          <a:xfrm>
            <a:off x="428625" y="4724400"/>
            <a:ext cx="2262188" cy="1368425"/>
          </a:xfrm>
          <a:prstGeom prst="homePlate">
            <a:avLst>
              <a:gd name="adj" fmla="val 41328"/>
            </a:avLst>
          </a:prstGeom>
          <a:solidFill>
            <a:srgbClr val="6699FF"/>
          </a:solidFill>
          <a:ln w="19080">
            <a:solidFill>
              <a:srgbClr val="3366FF"/>
            </a:solidFill>
            <a:miter lim="800000"/>
            <a:headEnd/>
            <a:tailEnd/>
          </a:ln>
        </p:spPr>
        <p:txBody>
          <a:bodyPr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800" b="1" dirty="0">
                <a:solidFill>
                  <a:srgbClr val="000000"/>
                </a:solidFill>
                <a:latin typeface="Times New Roman" panose="02020603050405020304" pitchFamily="18" charset="0"/>
              </a:rPr>
              <a:t>Безвозмездные поступления</a:t>
            </a:r>
          </a:p>
          <a:p>
            <a:pPr algn="ctr" eaLnBrk="1" hangingPunct="1">
              <a:spcBef>
                <a:spcPct val="0"/>
              </a:spcBef>
              <a:spcAft>
                <a:spcPct val="0"/>
              </a:spcAft>
              <a:buClrTx/>
              <a:buSzPct val="100000"/>
              <a:buFontTx/>
              <a:buNone/>
            </a:pPr>
            <a:r>
              <a:rPr lang="en-US" altLang="ru-RU" sz="1800" b="1" dirty="0" smtClean="0">
                <a:solidFill>
                  <a:srgbClr val="000000"/>
                </a:solidFill>
                <a:latin typeface="Times New Roman" panose="02020603050405020304" pitchFamily="18" charset="0"/>
              </a:rPr>
              <a:t>22 193,7 </a:t>
            </a:r>
            <a:r>
              <a:rPr lang="ru-RU" altLang="ru-RU" sz="1800" b="1" dirty="0" smtClean="0">
                <a:solidFill>
                  <a:srgbClr val="000000"/>
                </a:solidFill>
                <a:latin typeface="Times New Roman" panose="02020603050405020304" pitchFamily="18" charset="0"/>
              </a:rPr>
              <a:t>тыс</a:t>
            </a:r>
            <a:r>
              <a:rPr lang="ru-RU" altLang="ru-RU" sz="1800" b="1" dirty="0">
                <a:solidFill>
                  <a:srgbClr val="000000"/>
                </a:solidFill>
                <a:latin typeface="Times New Roman" panose="02020603050405020304" pitchFamily="18" charset="0"/>
              </a:rPr>
              <a:t>. руб.</a:t>
            </a:r>
          </a:p>
        </p:txBody>
      </p:sp>
      <p:sp>
        <p:nvSpPr>
          <p:cNvPr id="16394" name="AutoShape 10"/>
          <p:cNvSpPr>
            <a:spLocks noChangeArrowheads="1"/>
          </p:cNvSpPr>
          <p:nvPr/>
        </p:nvSpPr>
        <p:spPr bwMode="auto">
          <a:xfrm>
            <a:off x="427831" y="2924969"/>
            <a:ext cx="2262188" cy="1368425"/>
          </a:xfrm>
          <a:prstGeom prst="homePlate">
            <a:avLst>
              <a:gd name="adj" fmla="val 41328"/>
            </a:avLst>
          </a:prstGeom>
          <a:solidFill>
            <a:srgbClr val="FF5050"/>
          </a:solidFill>
          <a:ln w="15840">
            <a:solidFill>
              <a:srgbClr val="FF0000"/>
            </a:solidFill>
            <a:miter lim="800000"/>
            <a:headEnd/>
            <a:tailEnd/>
          </a:ln>
        </p:spPr>
        <p:txBody>
          <a:bodyPr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800" b="1" dirty="0">
                <a:solidFill>
                  <a:srgbClr val="000000"/>
                </a:solidFill>
                <a:latin typeface="Times New Roman" panose="02020603050405020304" pitchFamily="18" charset="0"/>
              </a:rPr>
              <a:t>Неналоговые доходы</a:t>
            </a:r>
          </a:p>
          <a:p>
            <a:pPr algn="ctr" eaLnBrk="1" hangingPunct="1">
              <a:spcBef>
                <a:spcPct val="0"/>
              </a:spcBef>
              <a:spcAft>
                <a:spcPct val="0"/>
              </a:spcAft>
              <a:buClrTx/>
              <a:buSzPct val="100000"/>
              <a:buFontTx/>
              <a:buNone/>
            </a:pPr>
            <a:r>
              <a:rPr lang="en-US" altLang="ru-RU" sz="1800" b="1" dirty="0" smtClean="0">
                <a:solidFill>
                  <a:srgbClr val="000000"/>
                </a:solidFill>
                <a:latin typeface="Times New Roman" panose="02020603050405020304" pitchFamily="18" charset="0"/>
              </a:rPr>
              <a:t>280,5 </a:t>
            </a:r>
            <a:r>
              <a:rPr lang="ru-RU" altLang="ru-RU" sz="1800" b="1" dirty="0" smtClean="0">
                <a:solidFill>
                  <a:srgbClr val="000000"/>
                </a:solidFill>
                <a:latin typeface="Times New Roman" panose="02020603050405020304" pitchFamily="18" charset="0"/>
              </a:rPr>
              <a:t>тыс.</a:t>
            </a:r>
            <a:r>
              <a:rPr lang="en-US" altLang="ru-RU" sz="1800" b="1" dirty="0" smtClean="0">
                <a:solidFill>
                  <a:srgbClr val="000000"/>
                </a:solidFill>
                <a:latin typeface="Times New Roman" panose="02020603050405020304" pitchFamily="18" charset="0"/>
              </a:rPr>
              <a:t> </a:t>
            </a:r>
            <a:r>
              <a:rPr lang="ru-RU" altLang="ru-RU" sz="1800" b="1" dirty="0" smtClean="0">
                <a:solidFill>
                  <a:srgbClr val="000000"/>
                </a:solidFill>
                <a:latin typeface="Times New Roman" panose="02020603050405020304" pitchFamily="18" charset="0"/>
              </a:rPr>
              <a:t>руб</a:t>
            </a:r>
            <a:r>
              <a:rPr lang="ru-RU" altLang="ru-RU" sz="1800" b="1" dirty="0">
                <a:solidFill>
                  <a:srgbClr val="000000"/>
                </a:solidFill>
                <a:latin typeface="Times New Roman" panose="02020603050405020304" pitchFamily="18" charset="0"/>
              </a:rPr>
              <a:t>.</a:t>
            </a:r>
          </a:p>
        </p:txBody>
      </p:sp>
      <p:sp>
        <p:nvSpPr>
          <p:cNvPr id="16395" name="AutoShape 11"/>
          <p:cNvSpPr>
            <a:spLocks noChangeArrowheads="1"/>
          </p:cNvSpPr>
          <p:nvPr/>
        </p:nvSpPr>
        <p:spPr bwMode="auto">
          <a:xfrm rot="10800000">
            <a:off x="6746875" y="1055688"/>
            <a:ext cx="2876550" cy="860425"/>
          </a:xfrm>
          <a:prstGeom prst="homePlate">
            <a:avLst>
              <a:gd name="adj" fmla="val 139516"/>
            </a:avLst>
          </a:prstGeom>
          <a:solidFill>
            <a:srgbClr val="CCFFFF"/>
          </a:solidFill>
          <a:ln w="9360">
            <a:solidFill>
              <a:srgbClr val="00FFFF"/>
            </a:solidFill>
            <a:miter lim="800000"/>
            <a:headEnd/>
            <a:tailEnd/>
          </a:ln>
        </p:spPr>
        <p:txBody>
          <a:bodyPr rot="10800000" wrap="none" lIns="90000" tIns="46800" rIns="90000" bIns="46800" anchor="ctr" anchorCtr="1"/>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400" b="1" dirty="0">
                <a:solidFill>
                  <a:srgbClr val="000000"/>
                </a:solidFill>
                <a:latin typeface="Times New Roman" panose="02020603050405020304" pitchFamily="18" charset="0"/>
              </a:rPr>
              <a:t>Общегосударственные </a:t>
            </a:r>
          </a:p>
          <a:p>
            <a:pPr algn="ctr" eaLnBrk="1" hangingPunct="1">
              <a:spcBef>
                <a:spcPct val="0"/>
              </a:spcBef>
              <a:spcAft>
                <a:spcPct val="0"/>
              </a:spcAft>
              <a:buClrTx/>
              <a:buSzPct val="100000"/>
              <a:buFontTx/>
              <a:buNone/>
            </a:pPr>
            <a:r>
              <a:rPr lang="ru-RU" altLang="ru-RU" sz="1400" b="1" dirty="0">
                <a:solidFill>
                  <a:srgbClr val="000000"/>
                </a:solidFill>
                <a:latin typeface="Times New Roman" panose="02020603050405020304" pitchFamily="18" charset="0"/>
              </a:rPr>
              <a:t>расходы</a:t>
            </a:r>
          </a:p>
          <a:p>
            <a:pPr algn="ctr" eaLnBrk="1" hangingPunct="1">
              <a:spcBef>
                <a:spcPct val="0"/>
              </a:spcBef>
              <a:spcAft>
                <a:spcPct val="0"/>
              </a:spcAft>
              <a:buClrTx/>
              <a:buSzPct val="100000"/>
              <a:buFontTx/>
              <a:buNone/>
            </a:pPr>
            <a:r>
              <a:rPr lang="en-US" altLang="ru-RU" sz="1400" b="1" dirty="0" smtClean="0">
                <a:solidFill>
                  <a:srgbClr val="000000"/>
                </a:solidFill>
                <a:latin typeface="Times New Roman" panose="02020603050405020304" pitchFamily="18" charset="0"/>
              </a:rPr>
              <a:t>4 813,5 </a:t>
            </a:r>
            <a:r>
              <a:rPr lang="ru-RU" altLang="ru-RU" sz="1400" b="1" dirty="0" err="1" smtClean="0">
                <a:solidFill>
                  <a:srgbClr val="000000"/>
                </a:solidFill>
                <a:latin typeface="Times New Roman" panose="02020603050405020304" pitchFamily="18" charset="0"/>
              </a:rPr>
              <a:t>тыс.руб</a:t>
            </a:r>
            <a:r>
              <a:rPr lang="ru-RU" altLang="ru-RU" sz="1400" b="1" dirty="0">
                <a:solidFill>
                  <a:srgbClr val="000000"/>
                </a:solidFill>
                <a:latin typeface="Times New Roman" panose="02020603050405020304" pitchFamily="18" charset="0"/>
              </a:rPr>
              <a:t>.</a:t>
            </a:r>
          </a:p>
        </p:txBody>
      </p:sp>
      <p:sp>
        <p:nvSpPr>
          <p:cNvPr id="16396" name="Line 12"/>
          <p:cNvSpPr>
            <a:spLocks noChangeShapeType="1"/>
          </p:cNvSpPr>
          <p:nvPr/>
        </p:nvSpPr>
        <p:spPr bwMode="auto">
          <a:xfrm>
            <a:off x="377825" y="900113"/>
            <a:ext cx="9259888" cy="57150"/>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6397" name="AutoShape 13"/>
          <p:cNvSpPr>
            <a:spLocks noChangeArrowheads="1"/>
          </p:cNvSpPr>
          <p:nvPr/>
        </p:nvSpPr>
        <p:spPr bwMode="auto">
          <a:xfrm rot="10800000">
            <a:off x="6746875" y="4111625"/>
            <a:ext cx="2876550" cy="973138"/>
          </a:xfrm>
          <a:prstGeom prst="homePlate">
            <a:avLst>
              <a:gd name="adj" fmla="val 99134"/>
            </a:avLst>
          </a:prstGeom>
          <a:solidFill>
            <a:srgbClr val="CCFFFF"/>
          </a:solidFill>
          <a:ln w="9360">
            <a:solidFill>
              <a:srgbClr val="00FFFF"/>
            </a:solidFill>
            <a:miter lim="800000"/>
            <a:headEnd/>
            <a:tailEnd/>
          </a:ln>
        </p:spPr>
        <p:txBody>
          <a:bodyPr rot="10800000" lIns="90000" tIns="46800" rIns="90000" bIns="46800" anchor="ctr" anchorCtr="1"/>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400" b="1" dirty="0">
                <a:solidFill>
                  <a:srgbClr val="000000"/>
                </a:solidFill>
                <a:latin typeface="Times New Roman" panose="02020603050405020304" pitchFamily="18" charset="0"/>
              </a:rPr>
              <a:t>Жилищно-коммунальное хозяйство</a:t>
            </a:r>
          </a:p>
          <a:p>
            <a:pPr algn="ctr" eaLnBrk="1" hangingPunct="1">
              <a:spcBef>
                <a:spcPct val="0"/>
              </a:spcBef>
              <a:spcAft>
                <a:spcPct val="0"/>
              </a:spcAft>
              <a:buClrTx/>
              <a:buSzPct val="100000"/>
              <a:buFontTx/>
              <a:buNone/>
            </a:pPr>
            <a:r>
              <a:rPr lang="en-US" altLang="ru-RU" sz="1400" b="1" dirty="0" smtClean="0">
                <a:solidFill>
                  <a:srgbClr val="000000"/>
                </a:solidFill>
                <a:latin typeface="Times New Roman" panose="02020603050405020304" pitchFamily="18" charset="0"/>
              </a:rPr>
              <a:t>16 989,6 </a:t>
            </a:r>
            <a:r>
              <a:rPr lang="ru-RU" altLang="ru-RU" sz="1400" b="1" dirty="0" err="1" smtClean="0">
                <a:solidFill>
                  <a:srgbClr val="000000"/>
                </a:solidFill>
                <a:latin typeface="Times New Roman" panose="02020603050405020304" pitchFamily="18" charset="0"/>
              </a:rPr>
              <a:t>тыс.руб</a:t>
            </a:r>
            <a:r>
              <a:rPr lang="ru-RU" altLang="ru-RU" sz="1400" b="1" dirty="0">
                <a:solidFill>
                  <a:srgbClr val="000000"/>
                </a:solidFill>
                <a:latin typeface="Times New Roman" panose="02020603050405020304" pitchFamily="18" charset="0"/>
              </a:rPr>
              <a:t>.</a:t>
            </a:r>
          </a:p>
        </p:txBody>
      </p:sp>
      <p:sp>
        <p:nvSpPr>
          <p:cNvPr id="16401" name="AutoShape 17"/>
          <p:cNvSpPr>
            <a:spLocks noChangeArrowheads="1"/>
          </p:cNvSpPr>
          <p:nvPr/>
        </p:nvSpPr>
        <p:spPr bwMode="auto">
          <a:xfrm rot="10800000">
            <a:off x="6713538" y="3084513"/>
            <a:ext cx="2876550" cy="835025"/>
          </a:xfrm>
          <a:prstGeom prst="homePlate">
            <a:avLst>
              <a:gd name="adj" fmla="val 116743"/>
            </a:avLst>
          </a:prstGeom>
          <a:solidFill>
            <a:srgbClr val="CCFFFF"/>
          </a:solidFill>
          <a:ln w="9360">
            <a:solidFill>
              <a:srgbClr val="00FFFF"/>
            </a:solidFill>
            <a:miter lim="800000"/>
            <a:headEnd/>
            <a:tailEnd/>
          </a:ln>
        </p:spPr>
        <p:txBody>
          <a:bodyPr rot="10800000" wrap="none" lIns="90000" tIns="46800" rIns="90000" bIns="46800" anchor="ctr" anchorCtr="1"/>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400" b="1" dirty="0">
                <a:solidFill>
                  <a:srgbClr val="000000"/>
                </a:solidFill>
                <a:latin typeface="Times New Roman" panose="02020603050405020304" pitchFamily="18" charset="0"/>
              </a:rPr>
              <a:t>Национальная экономика</a:t>
            </a:r>
          </a:p>
          <a:p>
            <a:pPr algn="ctr" eaLnBrk="1" hangingPunct="1">
              <a:spcBef>
                <a:spcPct val="0"/>
              </a:spcBef>
              <a:spcAft>
                <a:spcPct val="0"/>
              </a:spcAft>
              <a:buClrTx/>
              <a:buSzPct val="100000"/>
              <a:buFontTx/>
              <a:buNone/>
            </a:pPr>
            <a:r>
              <a:rPr lang="ru-RU" altLang="ru-RU" sz="1400" b="1" dirty="0">
                <a:solidFill>
                  <a:srgbClr val="000000"/>
                </a:solidFill>
                <a:latin typeface="Times New Roman" panose="02020603050405020304" pitchFamily="18" charset="0"/>
              </a:rPr>
              <a:t>740,0 </a:t>
            </a:r>
            <a:r>
              <a:rPr lang="ru-RU" altLang="ru-RU" sz="1400" b="1" dirty="0" err="1">
                <a:solidFill>
                  <a:srgbClr val="000000"/>
                </a:solidFill>
                <a:latin typeface="Times New Roman" panose="02020603050405020304" pitchFamily="18" charset="0"/>
              </a:rPr>
              <a:t>тыс.руб</a:t>
            </a:r>
            <a:r>
              <a:rPr lang="ru-RU" altLang="ru-RU" sz="1400" b="1" dirty="0">
                <a:solidFill>
                  <a:srgbClr val="000000"/>
                </a:solidFill>
                <a:latin typeface="Times New Roman" panose="02020603050405020304" pitchFamily="18" charset="0"/>
              </a:rPr>
              <a:t>.</a:t>
            </a:r>
          </a:p>
        </p:txBody>
      </p:sp>
      <p:sp>
        <p:nvSpPr>
          <p:cNvPr id="16402" name="AutoShape 18"/>
          <p:cNvSpPr>
            <a:spLocks noChangeArrowheads="1"/>
          </p:cNvSpPr>
          <p:nvPr/>
        </p:nvSpPr>
        <p:spPr bwMode="auto">
          <a:xfrm rot="10800000">
            <a:off x="6724650" y="5233988"/>
            <a:ext cx="2876550" cy="1103312"/>
          </a:xfrm>
          <a:prstGeom prst="homePlate">
            <a:avLst>
              <a:gd name="adj" fmla="val 116769"/>
            </a:avLst>
          </a:prstGeom>
          <a:solidFill>
            <a:srgbClr val="CCFFFF"/>
          </a:solidFill>
          <a:ln w="9360">
            <a:solidFill>
              <a:srgbClr val="00FFFF"/>
            </a:solidFill>
            <a:miter lim="800000"/>
            <a:headEnd/>
            <a:tailEnd/>
          </a:ln>
        </p:spPr>
        <p:txBody>
          <a:bodyPr rot="10800000" wrap="none" lIns="90000" tIns="46800" rIns="90000" bIns="46800" anchor="ctr" anchorCtr="1"/>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400" b="1" dirty="0">
                <a:solidFill>
                  <a:srgbClr val="000000"/>
                </a:solidFill>
                <a:latin typeface="Times New Roman" panose="02020603050405020304" pitchFamily="18" charset="0"/>
              </a:rPr>
              <a:t>Прочие расходы</a:t>
            </a:r>
          </a:p>
          <a:p>
            <a:pPr algn="ctr" eaLnBrk="1" hangingPunct="1">
              <a:spcBef>
                <a:spcPct val="0"/>
              </a:spcBef>
              <a:spcAft>
                <a:spcPct val="0"/>
              </a:spcAft>
              <a:buClrTx/>
              <a:buSzPct val="100000"/>
              <a:buFontTx/>
              <a:buNone/>
            </a:pPr>
            <a:r>
              <a:rPr lang="ru-RU" altLang="ru-RU" sz="1400" b="1" dirty="0">
                <a:solidFill>
                  <a:srgbClr val="000000"/>
                </a:solidFill>
                <a:latin typeface="Times New Roman" panose="02020603050405020304" pitchFamily="18" charset="0"/>
              </a:rPr>
              <a:t>0,0 </a:t>
            </a:r>
            <a:r>
              <a:rPr lang="ru-RU" altLang="ru-RU" sz="1400" b="1" dirty="0" err="1">
                <a:solidFill>
                  <a:srgbClr val="000000"/>
                </a:solidFill>
                <a:latin typeface="Times New Roman" panose="02020603050405020304" pitchFamily="18" charset="0"/>
              </a:rPr>
              <a:t>тыс.руб</a:t>
            </a:r>
            <a:r>
              <a:rPr lang="ru-RU" altLang="ru-RU" sz="1400" b="1" dirty="0">
                <a:solidFill>
                  <a:srgbClr val="000000"/>
                </a:solidFill>
                <a:latin typeface="Times New Roman" panose="02020603050405020304" pitchFamily="18" charset="0"/>
              </a:rPr>
              <a:t>.</a:t>
            </a:r>
          </a:p>
        </p:txBody>
      </p:sp>
      <p:sp>
        <p:nvSpPr>
          <p:cNvPr id="15" name="AutoShape 17"/>
          <p:cNvSpPr>
            <a:spLocks noChangeArrowheads="1"/>
          </p:cNvSpPr>
          <p:nvPr/>
        </p:nvSpPr>
        <p:spPr bwMode="auto">
          <a:xfrm rot="10800000">
            <a:off x="6746875" y="2054225"/>
            <a:ext cx="2876550" cy="879475"/>
          </a:xfrm>
          <a:prstGeom prst="homePlate">
            <a:avLst>
              <a:gd name="adj" fmla="val 116733"/>
            </a:avLst>
          </a:prstGeom>
          <a:solidFill>
            <a:srgbClr val="CCFFFF"/>
          </a:solidFill>
          <a:ln w="9360">
            <a:solidFill>
              <a:srgbClr val="00FFFF"/>
            </a:solidFill>
            <a:miter lim="800000"/>
            <a:headEnd/>
            <a:tailEnd/>
          </a:ln>
        </p:spPr>
        <p:txBody>
          <a:bodyPr rot="10800000" wrap="none" lIns="90000" tIns="46800" rIns="90000" bIns="46800" anchor="ctr" anchorCtr="1"/>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400" b="1" dirty="0">
                <a:solidFill>
                  <a:srgbClr val="000000"/>
                </a:solidFill>
                <a:latin typeface="Times New Roman" panose="02020603050405020304" pitchFamily="18" charset="0"/>
              </a:rPr>
              <a:t>Национальная оборона</a:t>
            </a:r>
          </a:p>
          <a:p>
            <a:pPr algn="ctr" eaLnBrk="1" hangingPunct="1">
              <a:spcBef>
                <a:spcPct val="0"/>
              </a:spcBef>
              <a:spcAft>
                <a:spcPct val="0"/>
              </a:spcAft>
              <a:buClrTx/>
              <a:buSzPct val="100000"/>
              <a:buFontTx/>
              <a:buNone/>
            </a:pPr>
            <a:r>
              <a:rPr lang="en-US" altLang="ru-RU" sz="1400" b="1" dirty="0" smtClean="0">
                <a:solidFill>
                  <a:srgbClr val="000000"/>
                </a:solidFill>
                <a:latin typeface="Times New Roman" panose="02020603050405020304" pitchFamily="18" charset="0"/>
              </a:rPr>
              <a:t>480,0</a:t>
            </a:r>
            <a:r>
              <a:rPr lang="ru-RU" altLang="ru-RU" sz="1400" b="1" dirty="0" smtClean="0">
                <a:solidFill>
                  <a:srgbClr val="000000"/>
                </a:solidFill>
                <a:latin typeface="Times New Roman" panose="02020603050405020304" pitchFamily="18" charset="0"/>
              </a:rPr>
              <a:t>  </a:t>
            </a:r>
            <a:r>
              <a:rPr lang="ru-RU" altLang="ru-RU" sz="1400" b="1" dirty="0" err="1">
                <a:solidFill>
                  <a:srgbClr val="000000"/>
                </a:solidFill>
                <a:latin typeface="Times New Roman" panose="02020603050405020304" pitchFamily="18" charset="0"/>
              </a:rPr>
              <a:t>тыс.руб</a:t>
            </a:r>
            <a:r>
              <a:rPr lang="ru-RU" altLang="ru-RU" sz="1400" b="1" dirty="0">
                <a:solidFill>
                  <a:srgbClr val="000000"/>
                </a:solidFill>
                <a:latin typeface="Times New Roman" panose="02020603050405020304" pitchFamily="18" charset="0"/>
              </a:rPr>
              <a: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6396"/>
                                        </p:tgtEl>
                                        <p:attrNameLst>
                                          <p:attrName>style.visibility</p:attrName>
                                        </p:attrNameLst>
                                      </p:cBhvr>
                                      <p:to>
                                        <p:strVal val="visible"/>
                                      </p:to>
                                    </p:set>
                                    <p:animEffect transition="in" filter="randombar(horizontal)">
                                      <p:cBhvr additive="repl">
                                        <p:cTn id="12" dur="500"/>
                                        <p:tgtEl>
                                          <p:spTgt spid="16396"/>
                                        </p:tgtEl>
                                      </p:cBhvr>
                                    </p:animEffect>
                                  </p:childTnLst>
                                </p:cTn>
                              </p:par>
                            </p:childTnLst>
                          </p:cTn>
                        </p:par>
                        <p:par>
                          <p:cTn id="13" fill="hold" nodeType="afterGroup">
                            <p:stCondLst>
                              <p:cond delay="2500"/>
                            </p:stCondLst>
                            <p:childTnLst>
                              <p:par>
                                <p:cTn id="14" presetID="16" presetClass="entr" presetSubtype="26" fill="hold" nodeType="afterEffect">
                                  <p:stCondLst>
                                    <p:cond delay="0"/>
                                  </p:stCondLst>
                                  <p:childTnLst>
                                    <p:set>
                                      <p:cBhvr additive="repl">
                                        <p:cTn id="15" dur="1" fill="hold">
                                          <p:stCondLst>
                                            <p:cond delay="0"/>
                                          </p:stCondLst>
                                        </p:cTn>
                                        <p:tgtEl>
                                          <p:spTgt spid="16387"/>
                                        </p:tgtEl>
                                        <p:attrNameLst>
                                          <p:attrName>style.visibility</p:attrName>
                                        </p:attrNameLst>
                                      </p:cBhvr>
                                      <p:to>
                                        <p:strVal val="visible"/>
                                      </p:to>
                                    </p:set>
                                    <p:animEffect transition="in" filter="barn(inHorizontal)">
                                      <p:cBhvr additive="repl">
                                        <p:cTn id="16" dur="500"/>
                                        <p:tgtEl>
                                          <p:spTgt spid="16387"/>
                                        </p:tgtEl>
                                      </p:cBhvr>
                                    </p:animEffect>
                                  </p:childTnLst>
                                </p:cTn>
                              </p:par>
                            </p:childTnLst>
                          </p:cTn>
                        </p:par>
                        <p:par>
                          <p:cTn id="17" fill="hold" nodeType="afterGroup">
                            <p:stCondLst>
                              <p:cond delay="3000"/>
                            </p:stCondLst>
                            <p:childTnLst>
                              <p:par>
                                <p:cTn id="18" presetID="4" presetClass="entr" presetSubtype="32" fill="hold" nodeType="afterEffect">
                                  <p:stCondLst>
                                    <p:cond delay="0"/>
                                  </p:stCondLst>
                                  <p:childTnLst>
                                    <p:set>
                                      <p:cBhvr additive="repl">
                                        <p:cTn id="19" dur="1" fill="hold">
                                          <p:stCondLst>
                                            <p:cond delay="0"/>
                                          </p:stCondLst>
                                        </p:cTn>
                                        <p:tgtEl>
                                          <p:spTgt spid="16390"/>
                                        </p:tgtEl>
                                        <p:attrNameLst>
                                          <p:attrName>style.visibility</p:attrName>
                                        </p:attrNameLst>
                                      </p:cBhvr>
                                      <p:to>
                                        <p:strVal val="visible"/>
                                      </p:to>
                                    </p:set>
                                    <p:animEffect transition="in" filter="box(out)">
                                      <p:cBhvr additive="repl">
                                        <p:cTn id="20" dur="2000"/>
                                        <p:tgtEl>
                                          <p:spTgt spid="16390"/>
                                        </p:tgtEl>
                                      </p:cBhvr>
                                    </p:animEffect>
                                  </p:childTnLst>
                                </p:cTn>
                              </p:par>
                            </p:childTnLst>
                          </p:cTn>
                        </p:par>
                        <p:par>
                          <p:cTn id="21" fill="hold" nodeType="afterGroup">
                            <p:stCondLst>
                              <p:cond delay="5000"/>
                            </p:stCondLst>
                            <p:childTnLst>
                              <p:par>
                                <p:cTn id="22" presetID="2" presetClass="entr" presetSubtype="8" fill="hold" nodeType="afterEffect">
                                  <p:stCondLst>
                                    <p:cond delay="0"/>
                                  </p:stCondLst>
                                  <p:childTnLst>
                                    <p:set>
                                      <p:cBhvr additive="repl">
                                        <p:cTn id="23" dur="1" fill="hold">
                                          <p:stCondLst>
                                            <p:cond delay="0"/>
                                          </p:stCondLst>
                                        </p:cTn>
                                        <p:tgtEl>
                                          <p:spTgt spid="16392"/>
                                        </p:tgtEl>
                                        <p:attrNameLst>
                                          <p:attrName>style.visibility</p:attrName>
                                        </p:attrNameLst>
                                      </p:cBhvr>
                                      <p:to>
                                        <p:strVal val="visible"/>
                                      </p:to>
                                    </p:set>
                                    <p:anim calcmode="lin" valueType="num">
                                      <p:cBhvr>
                                        <p:cTn id="24" dur="2000" fill="hold"/>
                                        <p:tgtEl>
                                          <p:spTgt spid="16392"/>
                                        </p:tgtEl>
                                        <p:attrNameLst>
                                          <p:attrName>ppt_x</p:attrName>
                                        </p:attrNameLst>
                                      </p:cBhvr>
                                      <p:tavLst>
                                        <p:tav tm="100000">
                                          <p:val>
                                            <p:strVal val="0-#ppt_w/2"/>
                                          </p:val>
                                        </p:tav>
                                        <p:tav tm="100000">
                                          <p:val>
                                            <p:strVal val="#ppt_x"/>
                                          </p:val>
                                        </p:tav>
                                      </p:tavLst>
                                    </p:anim>
                                    <p:anim calcmode="lin" valueType="num">
                                      <p:cBhvr>
                                        <p:cTn id="25" dur="2000" fill="hold"/>
                                        <p:tgtEl>
                                          <p:spTgt spid="16392"/>
                                        </p:tgtEl>
                                        <p:attrNameLst>
                                          <p:attrName>ppt_y</p:attrName>
                                        </p:attrNameLst>
                                      </p:cBhvr>
                                      <p:tavLst>
                                        <p:tav tm="100000">
                                          <p:val>
                                            <p:strVal val="#ppt_y"/>
                                          </p:val>
                                        </p:tav>
                                        <p:tav tm="100000">
                                          <p:val>
                                            <p:strVal val="#ppt_y"/>
                                          </p:val>
                                        </p:tav>
                                      </p:tavLst>
                                    </p:anim>
                                  </p:childTnLst>
                                </p:cTn>
                              </p:par>
                            </p:childTnLst>
                          </p:cTn>
                        </p:par>
                        <p:par>
                          <p:cTn id="26" fill="hold" nodeType="afterGroup">
                            <p:stCondLst>
                              <p:cond delay="7000"/>
                            </p:stCondLst>
                            <p:childTnLst>
                              <p:par>
                                <p:cTn id="27" presetID="2" presetClass="entr" presetSubtype="8" fill="hold" nodeType="afterEffect">
                                  <p:stCondLst>
                                    <p:cond delay="0"/>
                                  </p:stCondLst>
                                  <p:childTnLst>
                                    <p:set>
                                      <p:cBhvr additive="repl">
                                        <p:cTn id="28" dur="1" fill="hold">
                                          <p:stCondLst>
                                            <p:cond delay="0"/>
                                          </p:stCondLst>
                                        </p:cTn>
                                        <p:tgtEl>
                                          <p:spTgt spid="16394"/>
                                        </p:tgtEl>
                                        <p:attrNameLst>
                                          <p:attrName>style.visibility</p:attrName>
                                        </p:attrNameLst>
                                      </p:cBhvr>
                                      <p:to>
                                        <p:strVal val="visible"/>
                                      </p:to>
                                    </p:set>
                                    <p:anim calcmode="lin" valueType="num">
                                      <p:cBhvr>
                                        <p:cTn id="29" dur="2000" fill="hold"/>
                                        <p:tgtEl>
                                          <p:spTgt spid="16394"/>
                                        </p:tgtEl>
                                        <p:attrNameLst>
                                          <p:attrName>ppt_x</p:attrName>
                                        </p:attrNameLst>
                                      </p:cBhvr>
                                      <p:tavLst>
                                        <p:tav tm="100000">
                                          <p:val>
                                            <p:strVal val="0-#ppt_w/2"/>
                                          </p:val>
                                        </p:tav>
                                        <p:tav tm="100000">
                                          <p:val>
                                            <p:strVal val="#ppt_x"/>
                                          </p:val>
                                        </p:tav>
                                      </p:tavLst>
                                    </p:anim>
                                    <p:anim calcmode="lin" valueType="num">
                                      <p:cBhvr>
                                        <p:cTn id="30" dur="2000" fill="hold"/>
                                        <p:tgtEl>
                                          <p:spTgt spid="16394"/>
                                        </p:tgtEl>
                                        <p:attrNameLst>
                                          <p:attrName>ppt_y</p:attrName>
                                        </p:attrNameLst>
                                      </p:cBhvr>
                                      <p:tavLst>
                                        <p:tav tm="100000">
                                          <p:val>
                                            <p:strVal val="#ppt_y"/>
                                          </p:val>
                                        </p:tav>
                                        <p:tav tm="100000">
                                          <p:val>
                                            <p:strVal val="#ppt_y"/>
                                          </p:val>
                                        </p:tav>
                                      </p:tavLst>
                                    </p:anim>
                                  </p:childTnLst>
                                </p:cTn>
                              </p:par>
                            </p:childTnLst>
                          </p:cTn>
                        </p:par>
                        <p:par>
                          <p:cTn id="31" fill="hold" nodeType="afterGroup">
                            <p:stCondLst>
                              <p:cond delay="9000"/>
                            </p:stCondLst>
                            <p:childTnLst>
                              <p:par>
                                <p:cTn id="32" presetID="2" presetClass="entr" presetSubtype="8" fill="hold" nodeType="afterEffect">
                                  <p:stCondLst>
                                    <p:cond delay="0"/>
                                  </p:stCondLst>
                                  <p:childTnLst>
                                    <p:set>
                                      <p:cBhvr additive="repl">
                                        <p:cTn id="33" dur="1" fill="hold">
                                          <p:stCondLst>
                                            <p:cond delay="0"/>
                                          </p:stCondLst>
                                        </p:cTn>
                                        <p:tgtEl>
                                          <p:spTgt spid="16393"/>
                                        </p:tgtEl>
                                        <p:attrNameLst>
                                          <p:attrName>style.visibility</p:attrName>
                                        </p:attrNameLst>
                                      </p:cBhvr>
                                      <p:to>
                                        <p:strVal val="visible"/>
                                      </p:to>
                                    </p:set>
                                    <p:anim calcmode="lin" valueType="num">
                                      <p:cBhvr>
                                        <p:cTn id="34" dur="2000" fill="hold"/>
                                        <p:tgtEl>
                                          <p:spTgt spid="16393"/>
                                        </p:tgtEl>
                                        <p:attrNameLst>
                                          <p:attrName>ppt_x</p:attrName>
                                        </p:attrNameLst>
                                      </p:cBhvr>
                                      <p:tavLst>
                                        <p:tav tm="100000">
                                          <p:val>
                                            <p:strVal val="0-#ppt_w/2"/>
                                          </p:val>
                                        </p:tav>
                                        <p:tav tm="100000">
                                          <p:val>
                                            <p:strVal val="#ppt_x"/>
                                          </p:val>
                                        </p:tav>
                                      </p:tavLst>
                                    </p:anim>
                                    <p:anim calcmode="lin" valueType="num">
                                      <p:cBhvr>
                                        <p:cTn id="35" dur="2000" fill="hold"/>
                                        <p:tgtEl>
                                          <p:spTgt spid="16393"/>
                                        </p:tgtEl>
                                        <p:attrNameLst>
                                          <p:attrName>ppt_y</p:attrName>
                                        </p:attrNameLst>
                                      </p:cBhvr>
                                      <p:tavLst>
                                        <p:tav tm="100000">
                                          <p:val>
                                            <p:strVal val="#ppt_y"/>
                                          </p:val>
                                        </p:tav>
                                        <p:tav tm="100000">
                                          <p:val>
                                            <p:strVal val="#ppt_y"/>
                                          </p:val>
                                        </p:tav>
                                      </p:tavLst>
                                    </p:anim>
                                  </p:childTnLst>
                                </p:cTn>
                              </p:par>
                            </p:childTnLst>
                          </p:cTn>
                        </p:par>
                        <p:par>
                          <p:cTn id="36" fill="hold" nodeType="afterGroup">
                            <p:stCondLst>
                              <p:cond delay="11000"/>
                            </p:stCondLst>
                            <p:childTnLst>
                              <p:par>
                                <p:cTn id="37" presetID="4" presetClass="entr" presetSubtype="32" fill="hold" nodeType="afterEffect">
                                  <p:stCondLst>
                                    <p:cond delay="0"/>
                                  </p:stCondLst>
                                  <p:childTnLst>
                                    <p:set>
                                      <p:cBhvr additive="repl">
                                        <p:cTn id="38" dur="1" fill="hold">
                                          <p:stCondLst>
                                            <p:cond delay="0"/>
                                          </p:stCondLst>
                                        </p:cTn>
                                        <p:tgtEl>
                                          <p:spTgt spid="16391"/>
                                        </p:tgtEl>
                                        <p:attrNameLst>
                                          <p:attrName>style.visibility</p:attrName>
                                        </p:attrNameLst>
                                      </p:cBhvr>
                                      <p:to>
                                        <p:strVal val="visible"/>
                                      </p:to>
                                    </p:set>
                                    <p:animEffect transition="in" filter="box(out)">
                                      <p:cBhvr additive="repl">
                                        <p:cTn id="39" dur="2000"/>
                                        <p:tgtEl>
                                          <p:spTgt spid="16391"/>
                                        </p:tgtEl>
                                      </p:cBhvr>
                                    </p:animEffect>
                                  </p:childTnLst>
                                </p:cTn>
                              </p:par>
                            </p:childTnLst>
                          </p:cTn>
                        </p:par>
                        <p:par>
                          <p:cTn id="40" fill="hold" nodeType="afterGroup">
                            <p:stCondLst>
                              <p:cond delay="13000"/>
                            </p:stCondLst>
                            <p:childTnLst>
                              <p:par>
                                <p:cTn id="41" presetID="2" presetClass="entr" presetSubtype="2" fill="hold" nodeType="afterEffect">
                                  <p:stCondLst>
                                    <p:cond delay="0"/>
                                  </p:stCondLst>
                                  <p:childTnLst>
                                    <p:set>
                                      <p:cBhvr additive="repl">
                                        <p:cTn id="42" dur="1" fill="hold">
                                          <p:stCondLst>
                                            <p:cond delay="0"/>
                                          </p:stCondLst>
                                        </p:cTn>
                                        <p:tgtEl>
                                          <p:spTgt spid="16395"/>
                                        </p:tgtEl>
                                        <p:attrNameLst>
                                          <p:attrName>style.visibility</p:attrName>
                                        </p:attrNameLst>
                                      </p:cBhvr>
                                      <p:to>
                                        <p:strVal val="visible"/>
                                      </p:to>
                                    </p:set>
                                    <p:anim calcmode="lin" valueType="num">
                                      <p:cBhvr>
                                        <p:cTn id="43" dur="2000" fill="hold"/>
                                        <p:tgtEl>
                                          <p:spTgt spid="16395"/>
                                        </p:tgtEl>
                                        <p:attrNameLst>
                                          <p:attrName>ppt_x</p:attrName>
                                        </p:attrNameLst>
                                      </p:cBhvr>
                                      <p:tavLst>
                                        <p:tav tm="100000">
                                          <p:val>
                                            <p:strVal val="1+#ppt_w/2"/>
                                          </p:val>
                                        </p:tav>
                                        <p:tav tm="100000">
                                          <p:val>
                                            <p:strVal val="#ppt_x"/>
                                          </p:val>
                                        </p:tav>
                                      </p:tavLst>
                                    </p:anim>
                                    <p:anim calcmode="lin" valueType="num">
                                      <p:cBhvr>
                                        <p:cTn id="44" dur="2000" fill="hold"/>
                                        <p:tgtEl>
                                          <p:spTgt spid="16395"/>
                                        </p:tgtEl>
                                        <p:attrNameLst>
                                          <p:attrName>ppt_y</p:attrName>
                                        </p:attrNameLst>
                                      </p:cBhvr>
                                      <p:tavLst>
                                        <p:tav tm="100000">
                                          <p:val>
                                            <p:strVal val="#ppt_y"/>
                                          </p:val>
                                        </p:tav>
                                        <p:tav tm="100000">
                                          <p:val>
                                            <p:strVal val="#ppt_y"/>
                                          </p:val>
                                        </p:tav>
                                      </p:tavLst>
                                    </p:anim>
                                  </p:childTnLst>
                                </p:cTn>
                              </p:par>
                            </p:childTnLst>
                          </p:cTn>
                        </p:par>
                        <p:par>
                          <p:cTn id="45" fill="hold" nodeType="afterGroup">
                            <p:stCondLst>
                              <p:cond delay="15000"/>
                            </p:stCondLst>
                            <p:childTnLst>
                              <p:par>
                                <p:cTn id="46" presetID="2" presetClass="entr" presetSubtype="2" fill="hold" nodeType="afterEffect">
                                  <p:stCondLst>
                                    <p:cond delay="0"/>
                                  </p:stCondLst>
                                  <p:childTnLst>
                                    <p:set>
                                      <p:cBhvr additive="repl">
                                        <p:cTn id="47" dur="1" fill="hold">
                                          <p:stCondLst>
                                            <p:cond delay="0"/>
                                          </p:stCondLst>
                                        </p:cTn>
                                        <p:tgtEl>
                                          <p:spTgt spid="16397"/>
                                        </p:tgtEl>
                                        <p:attrNameLst>
                                          <p:attrName>style.visibility</p:attrName>
                                        </p:attrNameLst>
                                      </p:cBhvr>
                                      <p:to>
                                        <p:strVal val="visible"/>
                                      </p:to>
                                    </p:set>
                                    <p:anim calcmode="lin" valueType="num">
                                      <p:cBhvr>
                                        <p:cTn id="48" dur="2000" fill="hold"/>
                                        <p:tgtEl>
                                          <p:spTgt spid="16397"/>
                                        </p:tgtEl>
                                        <p:attrNameLst>
                                          <p:attrName>ppt_x</p:attrName>
                                        </p:attrNameLst>
                                      </p:cBhvr>
                                      <p:tavLst>
                                        <p:tav tm="100000">
                                          <p:val>
                                            <p:strVal val="1+#ppt_w/2"/>
                                          </p:val>
                                        </p:tav>
                                        <p:tav tm="100000">
                                          <p:val>
                                            <p:strVal val="#ppt_x"/>
                                          </p:val>
                                        </p:tav>
                                      </p:tavLst>
                                    </p:anim>
                                    <p:anim calcmode="lin" valueType="num">
                                      <p:cBhvr>
                                        <p:cTn id="49" dur="2000" fill="hold"/>
                                        <p:tgtEl>
                                          <p:spTgt spid="16397"/>
                                        </p:tgtEl>
                                        <p:attrNameLst>
                                          <p:attrName>ppt_y</p:attrName>
                                        </p:attrNameLst>
                                      </p:cBhvr>
                                      <p:tavLst>
                                        <p:tav tm="100000">
                                          <p:val>
                                            <p:strVal val="#ppt_y"/>
                                          </p:val>
                                        </p:tav>
                                        <p:tav tm="100000">
                                          <p:val>
                                            <p:strVal val="#ppt_y"/>
                                          </p:val>
                                        </p:tav>
                                      </p:tavLst>
                                    </p:anim>
                                  </p:childTnLst>
                                </p:cTn>
                              </p:par>
                            </p:childTnLst>
                          </p:cTn>
                        </p:par>
                        <p:par>
                          <p:cTn id="50" fill="hold" nodeType="afterGroup">
                            <p:stCondLst>
                              <p:cond delay="17000"/>
                            </p:stCondLst>
                            <p:childTnLst>
                              <p:par>
                                <p:cTn id="51" presetID="2" presetClass="entr" presetSubtype="2" fill="hold" nodeType="afterEffect">
                                  <p:stCondLst>
                                    <p:cond delay="0"/>
                                  </p:stCondLst>
                                  <p:childTnLst>
                                    <p:set>
                                      <p:cBhvr additive="repl">
                                        <p:cTn id="52" dur="1" fill="hold">
                                          <p:stCondLst>
                                            <p:cond delay="0"/>
                                          </p:stCondLst>
                                        </p:cTn>
                                        <p:tgtEl>
                                          <p:spTgt spid="16401"/>
                                        </p:tgtEl>
                                        <p:attrNameLst>
                                          <p:attrName>style.visibility</p:attrName>
                                        </p:attrNameLst>
                                      </p:cBhvr>
                                      <p:to>
                                        <p:strVal val="visible"/>
                                      </p:to>
                                    </p:set>
                                    <p:anim calcmode="lin" valueType="num">
                                      <p:cBhvr>
                                        <p:cTn id="53" dur="2000" fill="hold"/>
                                        <p:tgtEl>
                                          <p:spTgt spid="16401"/>
                                        </p:tgtEl>
                                        <p:attrNameLst>
                                          <p:attrName>ppt_x</p:attrName>
                                        </p:attrNameLst>
                                      </p:cBhvr>
                                      <p:tavLst>
                                        <p:tav tm="100000">
                                          <p:val>
                                            <p:strVal val="1+#ppt_w/2"/>
                                          </p:val>
                                        </p:tav>
                                        <p:tav tm="100000">
                                          <p:val>
                                            <p:strVal val="#ppt_x"/>
                                          </p:val>
                                        </p:tav>
                                      </p:tavLst>
                                    </p:anim>
                                    <p:anim calcmode="lin" valueType="num">
                                      <p:cBhvr>
                                        <p:cTn id="54" dur="2000" fill="hold"/>
                                        <p:tgtEl>
                                          <p:spTgt spid="16401"/>
                                        </p:tgtEl>
                                        <p:attrNameLst>
                                          <p:attrName>ppt_y</p:attrName>
                                        </p:attrNameLst>
                                      </p:cBhvr>
                                      <p:tavLst>
                                        <p:tav tm="100000">
                                          <p:val>
                                            <p:strVal val="#ppt_y"/>
                                          </p:val>
                                        </p:tav>
                                        <p:tav tm="100000">
                                          <p:val>
                                            <p:strVal val="#ppt_y"/>
                                          </p:val>
                                        </p:tav>
                                      </p:tavLst>
                                    </p:anim>
                                  </p:childTnLst>
                                </p:cTn>
                              </p:par>
                            </p:childTnLst>
                          </p:cTn>
                        </p:par>
                        <p:par>
                          <p:cTn id="55" fill="hold" nodeType="afterGroup">
                            <p:stCondLst>
                              <p:cond delay="19000"/>
                            </p:stCondLst>
                            <p:childTnLst>
                              <p:par>
                                <p:cTn id="56" presetID="2" presetClass="entr" presetSubtype="2" fill="hold" nodeType="afterEffect">
                                  <p:stCondLst>
                                    <p:cond delay="0"/>
                                  </p:stCondLst>
                                  <p:childTnLst>
                                    <p:set>
                                      <p:cBhvr additive="repl">
                                        <p:cTn id="57" dur="1" fill="hold">
                                          <p:stCondLst>
                                            <p:cond delay="0"/>
                                          </p:stCondLst>
                                        </p:cTn>
                                        <p:tgtEl>
                                          <p:spTgt spid="16402"/>
                                        </p:tgtEl>
                                        <p:attrNameLst>
                                          <p:attrName>style.visibility</p:attrName>
                                        </p:attrNameLst>
                                      </p:cBhvr>
                                      <p:to>
                                        <p:strVal val="visible"/>
                                      </p:to>
                                    </p:set>
                                    <p:anim calcmode="lin" valueType="num">
                                      <p:cBhvr>
                                        <p:cTn id="58" dur="2000" fill="hold"/>
                                        <p:tgtEl>
                                          <p:spTgt spid="16402"/>
                                        </p:tgtEl>
                                        <p:attrNameLst>
                                          <p:attrName>ppt_x</p:attrName>
                                        </p:attrNameLst>
                                      </p:cBhvr>
                                      <p:tavLst>
                                        <p:tav tm="100000">
                                          <p:val>
                                            <p:strVal val="1+#ppt_w/2"/>
                                          </p:val>
                                        </p:tav>
                                        <p:tav tm="100000">
                                          <p:val>
                                            <p:strVal val="#ppt_x"/>
                                          </p:val>
                                        </p:tav>
                                      </p:tavLst>
                                    </p:anim>
                                    <p:anim calcmode="lin" valueType="num">
                                      <p:cBhvr>
                                        <p:cTn id="59" dur="2000" fill="hold"/>
                                        <p:tgtEl>
                                          <p:spTgt spid="16402"/>
                                        </p:tgtEl>
                                        <p:attrNameLst>
                                          <p:attrName>ppt_y</p:attrName>
                                        </p:attrNameLst>
                                      </p:cBhvr>
                                      <p:tavLst>
                                        <p:tav tm="100000">
                                          <p:val>
                                            <p:strVal val="#ppt_y"/>
                                          </p:val>
                                        </p:tav>
                                        <p:tav tm="100000">
                                          <p:val>
                                            <p:strVal val="#ppt_y"/>
                                          </p:val>
                                        </p:tav>
                                      </p:tavLst>
                                    </p:anim>
                                  </p:childTnLst>
                                </p:cTn>
                              </p:par>
                            </p:childTnLst>
                          </p:cTn>
                        </p:par>
                        <p:par>
                          <p:cTn id="60" fill="hold" nodeType="afterGroup">
                            <p:stCondLst>
                              <p:cond delay="21000"/>
                            </p:stCondLst>
                            <p:childTnLst>
                              <p:par>
                                <p:cTn id="61" presetID="2" presetClass="entr" presetSubtype="2" fill="hold" nodeType="afterEffect">
                                  <p:stCondLst>
                                    <p:cond delay="0"/>
                                  </p:stCondLst>
                                  <p:childTnLst>
                                    <p:set>
                                      <p:cBhvr additive="repl">
                                        <p:cTn id="62" dur="1" fill="hold">
                                          <p:stCondLst>
                                            <p:cond delay="0"/>
                                          </p:stCondLst>
                                        </p:cTn>
                                        <p:tgtEl>
                                          <p:spTgt spid="15"/>
                                        </p:tgtEl>
                                        <p:attrNameLst>
                                          <p:attrName>style.visibility</p:attrName>
                                        </p:attrNameLst>
                                      </p:cBhvr>
                                      <p:to>
                                        <p:strVal val="visible"/>
                                      </p:to>
                                    </p:set>
                                    <p:anim calcmode="lin" valueType="num">
                                      <p:cBhvr>
                                        <p:cTn id="63" dur="2000" fill="hold"/>
                                        <p:tgtEl>
                                          <p:spTgt spid="15"/>
                                        </p:tgtEl>
                                        <p:attrNameLst>
                                          <p:attrName>ppt_x</p:attrName>
                                        </p:attrNameLst>
                                      </p:cBhvr>
                                      <p:tavLst>
                                        <p:tav tm="100000">
                                          <p:val>
                                            <p:strVal val="1+#ppt_w/2"/>
                                          </p:val>
                                        </p:tav>
                                        <p:tav tm="100000">
                                          <p:val>
                                            <p:strVal val="#ppt_x"/>
                                          </p:val>
                                        </p:tav>
                                      </p:tavLst>
                                    </p:anim>
                                    <p:anim calcmode="lin" valueType="num">
                                      <p:cBhvr>
                                        <p:cTn id="64" dur="2000" fill="hold"/>
                                        <p:tgtEl>
                                          <p:spTgt spid="15"/>
                                        </p:tgtEl>
                                        <p:attrNameLst>
                                          <p:attrName>ppt_y</p:attrName>
                                        </p:attrNameLst>
                                      </p:cBhvr>
                                      <p:tavLst>
                                        <p:tav tm="10000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7650" name="Text Box 1"/>
          <p:cNvSpPr txBox="1">
            <a:spLocks noChangeArrowheads="1"/>
          </p:cNvSpPr>
          <p:nvPr/>
        </p:nvSpPr>
        <p:spPr bwMode="auto">
          <a:xfrm>
            <a:off x="7096125"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B5D88401-3397-4811-AE38-28C67DCC4226}"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11</a:t>
            </a:fld>
            <a:endParaRPr lang="ru-RU" altLang="ru-RU" sz="1400">
              <a:solidFill>
                <a:srgbClr val="000000"/>
              </a:solidFill>
              <a:latin typeface="Times New Roman" panose="02020603050405020304" pitchFamily="18" charset="0"/>
            </a:endParaRPr>
          </a:p>
        </p:txBody>
      </p:sp>
      <p:sp>
        <p:nvSpPr>
          <p:cNvPr id="2" name="Text Box 2"/>
          <p:cNvSpPr txBox="1">
            <a:spLocks noChangeArrowheads="1"/>
          </p:cNvSpPr>
          <p:nvPr/>
        </p:nvSpPr>
        <p:spPr bwMode="auto">
          <a:xfrm>
            <a:off x="371475" y="-30163"/>
            <a:ext cx="9182100" cy="609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endParaRPr lang="ru-RU" altLang="ru-RU" sz="1700" b="1" dirty="0">
              <a:solidFill>
                <a:srgbClr val="333399"/>
              </a:solidFill>
              <a:latin typeface="Bookman Old Style" panose="02050604050505020204" pitchFamily="18" charset="0"/>
            </a:endParaRPr>
          </a:p>
          <a:p>
            <a:pPr algn="ctr" eaLnBrk="1" hangingPunct="1">
              <a:spcBef>
                <a:spcPct val="0"/>
              </a:spcBef>
              <a:spcAft>
                <a:spcPct val="0"/>
              </a:spcAft>
              <a:buClrTx/>
              <a:buSzPct val="100000"/>
              <a:buFontTx/>
              <a:buNone/>
            </a:pPr>
            <a:r>
              <a:rPr lang="ru-RU" altLang="ru-RU" sz="1700" b="1" dirty="0">
                <a:solidFill>
                  <a:srgbClr val="333399"/>
                </a:solidFill>
                <a:latin typeface="Bookman Old Style" panose="02050604050505020204" pitchFamily="18" charset="0"/>
              </a:rPr>
              <a:t>Основные характеристики бюджета муниципального образования сельское поселение Уэлен на </a:t>
            </a:r>
            <a:r>
              <a:rPr lang="ru-RU" altLang="ru-RU" sz="1700" b="1" dirty="0" smtClean="0">
                <a:solidFill>
                  <a:srgbClr val="333399"/>
                </a:solidFill>
                <a:latin typeface="Bookman Old Style" panose="02050604050505020204" pitchFamily="18" charset="0"/>
              </a:rPr>
              <a:t>2024-2026 </a:t>
            </a:r>
            <a:r>
              <a:rPr lang="ru-RU" altLang="ru-RU" sz="1700" b="1" dirty="0">
                <a:solidFill>
                  <a:srgbClr val="333399"/>
                </a:solidFill>
                <a:latin typeface="Bookman Old Style" panose="02050604050505020204" pitchFamily="18" charset="0"/>
              </a:rPr>
              <a:t>годы</a:t>
            </a:r>
          </a:p>
        </p:txBody>
      </p:sp>
      <p:graphicFrame>
        <p:nvGraphicFramePr>
          <p:cNvPr id="17411" name="Group 3"/>
          <p:cNvGraphicFramePr>
            <a:graphicFrameLocks noGrp="1"/>
          </p:cNvGraphicFramePr>
          <p:nvPr>
            <p:extLst>
              <p:ext uri="{D42A27DB-BD31-4B8C-83A1-F6EECF244321}">
                <p14:modId xmlns:p14="http://schemas.microsoft.com/office/powerpoint/2010/main" val="3684738773"/>
              </p:ext>
            </p:extLst>
          </p:nvPr>
        </p:nvGraphicFramePr>
        <p:xfrm>
          <a:off x="312738" y="1044575"/>
          <a:ext cx="9393237" cy="4687887"/>
        </p:xfrm>
        <a:graphic>
          <a:graphicData uri="http://schemas.openxmlformats.org/drawingml/2006/table">
            <a:tbl>
              <a:tblPr/>
              <a:tblGrid>
                <a:gridCol w="4282917">
                  <a:extLst>
                    <a:ext uri="{9D8B030D-6E8A-4147-A177-3AD203B41FA5}">
                      <a16:colId xmlns:a16="http://schemas.microsoft.com/office/drawing/2014/main" val="20000"/>
                    </a:ext>
                  </a:extLst>
                </a:gridCol>
                <a:gridCol w="1078021">
                  <a:extLst>
                    <a:ext uri="{9D8B030D-6E8A-4147-A177-3AD203B41FA5}">
                      <a16:colId xmlns:a16="http://schemas.microsoft.com/office/drawing/2014/main" val="20001"/>
                    </a:ext>
                  </a:extLst>
                </a:gridCol>
                <a:gridCol w="1368101">
                  <a:extLst>
                    <a:ext uri="{9D8B030D-6E8A-4147-A177-3AD203B41FA5}">
                      <a16:colId xmlns:a16="http://schemas.microsoft.com/office/drawing/2014/main" val="20002"/>
                    </a:ext>
                  </a:extLst>
                </a:gridCol>
                <a:gridCol w="1224091">
                  <a:extLst>
                    <a:ext uri="{9D8B030D-6E8A-4147-A177-3AD203B41FA5}">
                      <a16:colId xmlns:a16="http://schemas.microsoft.com/office/drawing/2014/main" val="20003"/>
                    </a:ext>
                  </a:extLst>
                </a:gridCol>
                <a:gridCol w="1440107">
                  <a:extLst>
                    <a:ext uri="{9D8B030D-6E8A-4147-A177-3AD203B41FA5}">
                      <a16:colId xmlns:a16="http://schemas.microsoft.com/office/drawing/2014/main" val="20004"/>
                    </a:ext>
                  </a:extLst>
                </a:gridCol>
              </a:tblGrid>
              <a:tr h="368187">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Наименование</a:t>
                      </a: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Факт за </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202</a:t>
                      </a:r>
                      <a:r>
                        <a:rPr kumimoji="0" lang="en-US" sz="1200" b="1" i="0" u="none" strike="noStrike" cap="none" normalizeH="0" baseline="0" dirty="0" smtClean="0">
                          <a:ln>
                            <a:noFill/>
                          </a:ln>
                          <a:solidFill>
                            <a:srgbClr val="333399"/>
                          </a:solidFill>
                          <a:effectLst/>
                          <a:latin typeface="Times New Roman" pitchFamily="18" charset="0"/>
                          <a:cs typeface="Times New Roman" pitchFamily="18" charset="0"/>
                        </a:rPr>
                        <a:t>5</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год</a:t>
                      </a: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grid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Бюджет </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202</a:t>
                      </a:r>
                      <a:r>
                        <a:rPr kumimoji="0" lang="en-US" sz="1200" b="1" i="0" u="none" strike="noStrike" cap="none" normalizeH="0" baseline="0" dirty="0" smtClean="0">
                          <a:ln>
                            <a:noFill/>
                          </a:ln>
                          <a:solidFill>
                            <a:srgbClr val="333399"/>
                          </a:solidFill>
                          <a:effectLst/>
                          <a:latin typeface="Times New Roman" pitchFamily="18" charset="0"/>
                          <a:cs typeface="Times New Roman" pitchFamily="18" charset="0"/>
                        </a:rPr>
                        <a:t>6</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года</a:t>
                      </a: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hMerge="1">
                  <a:txBody>
                    <a:bodyPr/>
                    <a:lstStyle/>
                    <a:p>
                      <a:endParaRPr lang="ru-RU"/>
                    </a:p>
                  </a:txBody>
                  <a:tcPr/>
                </a:tc>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Проект бюджета </a:t>
                      </a:r>
                    </a:p>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2026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год</a:t>
                      </a: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extLst>
                  <a:ext uri="{0D108BD9-81ED-4DB2-BD59-A6C34878D82A}">
                    <a16:rowId xmlns:a16="http://schemas.microsoft.com/office/drawing/2014/main" val="10000"/>
                  </a:ext>
                </a:extLst>
              </a:tr>
              <a:tr h="422320">
                <a:tc vMerge="1">
                  <a:txBody>
                    <a:bodyPr/>
                    <a:lstStyle/>
                    <a:p>
                      <a:endParaRPr lang="ru-RU"/>
                    </a:p>
                  </a:txBody>
                  <a:tcPr/>
                </a:tc>
                <a:tc vMerge="1">
                  <a:txBody>
                    <a:bodyPr/>
                    <a:lstStyle/>
                    <a:p>
                      <a:endParaRPr lang="ru-RU"/>
                    </a:p>
                  </a:txBody>
                  <a:tcPr/>
                </a:tc>
                <a:tc>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первоначальный</a:t>
                      </a: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a:ln>
                            <a:noFill/>
                          </a:ln>
                          <a:solidFill>
                            <a:srgbClr val="333399"/>
                          </a:solidFill>
                          <a:effectLst/>
                          <a:latin typeface="Times New Roman" pitchFamily="18" charset="0"/>
                          <a:cs typeface="Times New Roman" pitchFamily="18" charset="0"/>
                        </a:rPr>
                        <a:t>ожидаемое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исполнение</a:t>
                      </a: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tc vMerge="1">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extLst>
                  <a:ext uri="{0D108BD9-81ED-4DB2-BD59-A6C34878D82A}">
                    <a16:rowId xmlns:a16="http://schemas.microsoft.com/office/drawing/2014/main" val="10001"/>
                  </a:ext>
                </a:extLst>
              </a:tr>
              <a:tr h="285442">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Доходы - всего</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1" i="0" u="none" strike="noStrike" cap="none" normalizeH="0" baseline="0" dirty="0" smtClean="0">
                          <a:ln>
                            <a:noFill/>
                          </a:ln>
                          <a:solidFill>
                            <a:srgbClr val="333399"/>
                          </a:solidFill>
                          <a:effectLst/>
                          <a:latin typeface="Times New Roman" pitchFamily="18" charset="0"/>
                          <a:cs typeface="Times New Roman" pitchFamily="18" charset="0"/>
                        </a:rPr>
                        <a:t>152 594,1</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1" i="0" u="none" strike="noStrike" cap="none" normalizeH="0" baseline="0" dirty="0" smtClean="0">
                          <a:ln>
                            <a:noFill/>
                          </a:ln>
                          <a:solidFill>
                            <a:srgbClr val="333399"/>
                          </a:solidFill>
                          <a:effectLst/>
                          <a:latin typeface="Times New Roman" pitchFamily="18" charset="0"/>
                          <a:cs typeface="Times New Roman" pitchFamily="18" charset="0"/>
                        </a:rPr>
                        <a:t>23 023,1</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1" i="0" u="none" strike="noStrike" cap="none" normalizeH="0" baseline="0" dirty="0" smtClean="0">
                          <a:ln>
                            <a:noFill/>
                          </a:ln>
                          <a:solidFill>
                            <a:srgbClr val="333399"/>
                          </a:solidFill>
                          <a:effectLst/>
                          <a:latin typeface="Times New Roman" pitchFamily="18" charset="0"/>
                          <a:cs typeface="Times New Roman" pitchFamily="18" charset="0"/>
                        </a:rPr>
                        <a:t>23 023,1</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1" i="0" u="none" strike="noStrike" cap="none" normalizeH="0" baseline="0" dirty="0" smtClean="0">
                          <a:ln>
                            <a:noFill/>
                          </a:ln>
                          <a:solidFill>
                            <a:srgbClr val="333399"/>
                          </a:solidFill>
                          <a:effectLst/>
                          <a:latin typeface="Times New Roman" pitchFamily="18" charset="0"/>
                          <a:cs typeface="Times New Roman" pitchFamily="18" charset="0"/>
                        </a:rPr>
                        <a:t>23 023,1</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02"/>
                  </a:ext>
                </a:extLst>
              </a:tr>
              <a:tr h="300152">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800" b="0" i="0" u="none" strike="noStrike" cap="none" normalizeH="0" baseline="0">
                          <a:ln>
                            <a:noFill/>
                          </a:ln>
                          <a:solidFill>
                            <a:srgbClr val="333399"/>
                          </a:solidFill>
                          <a:effectLst/>
                          <a:latin typeface="Times New Roman" pitchFamily="18" charset="0"/>
                          <a:cs typeface="Times New Roman" pitchFamily="18" charset="0"/>
                        </a:rPr>
                        <a:t>в том числе:</a:t>
                      </a:r>
                    </a:p>
                  </a:txBody>
                  <a:tcPr marL="89997" marR="89997" marT="23038"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38"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38"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38" marB="17999"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38" marB="17999"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83771">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a:ln>
                            <a:noFill/>
                          </a:ln>
                          <a:solidFill>
                            <a:srgbClr val="333399"/>
                          </a:solidFill>
                          <a:effectLst/>
                          <a:latin typeface="Times New Roman" pitchFamily="18" charset="0"/>
                          <a:cs typeface="Times New Roman" pitchFamily="18" charset="0"/>
                        </a:rPr>
                        <a:t> - налоговые доходы</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171,9</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548,9</a:t>
                      </a:r>
                      <a:endPar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548,9</a:t>
                      </a:r>
                      <a:endPar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548,9</a:t>
                      </a:r>
                      <a:endPar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endParaRP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83771">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a:ln>
                            <a:noFill/>
                          </a:ln>
                          <a:solidFill>
                            <a:srgbClr val="333399"/>
                          </a:solidFill>
                          <a:effectLst/>
                          <a:latin typeface="Times New Roman" pitchFamily="18" charset="0"/>
                          <a:cs typeface="Times New Roman" pitchFamily="18" charset="0"/>
                        </a:rPr>
                        <a:t> - неналоговые доходы</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2876,4</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280,5</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280,5</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280,5</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85442">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 - безвозмездные поступления</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149 545,8</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22 193,7</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22 193,7</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22 193,7</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28688">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a:ln>
                            <a:noFill/>
                          </a:ln>
                          <a:solidFill>
                            <a:srgbClr val="333399"/>
                          </a:solidFill>
                          <a:effectLst/>
                          <a:latin typeface="Times New Roman" pitchFamily="18" charset="0"/>
                          <a:cs typeface="Times New Roman" pitchFamily="18" charset="0"/>
                        </a:rPr>
                        <a:t> </a:t>
                      </a:r>
                    </a:p>
                  </a:txBody>
                  <a:tcPr marL="89997" marR="89997" marT="18629" marB="17999"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29" marB="17999"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29" marB="17999"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29" marB="17999"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29" marB="17999"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85442">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a:ln>
                            <a:noFill/>
                          </a:ln>
                          <a:solidFill>
                            <a:srgbClr val="333399"/>
                          </a:solidFill>
                          <a:effectLst/>
                          <a:latin typeface="Times New Roman" pitchFamily="18" charset="0"/>
                          <a:cs typeface="Times New Roman" pitchFamily="18" charset="0"/>
                        </a:rPr>
                        <a:t>Расходы - всего,</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1" i="0" u="none" strike="noStrike" cap="none" normalizeH="0" baseline="0" dirty="0" smtClean="0">
                          <a:ln>
                            <a:noFill/>
                          </a:ln>
                          <a:solidFill>
                            <a:srgbClr val="333399"/>
                          </a:solidFill>
                          <a:effectLst/>
                          <a:latin typeface="Times New Roman" pitchFamily="18" charset="0"/>
                          <a:cs typeface="Times New Roman" pitchFamily="18" charset="0"/>
                        </a:rPr>
                        <a:t>150 988,1</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1200" b="1" i="0" u="none" strike="noStrike" kern="1200" cap="none" spc="0" normalizeH="0" baseline="0" noProof="0" dirty="0" smtClean="0">
                          <a:ln>
                            <a:noFill/>
                          </a:ln>
                          <a:solidFill>
                            <a:srgbClr val="333399"/>
                          </a:solidFill>
                          <a:effectLst/>
                          <a:uLnTx/>
                          <a:uFillTx/>
                          <a:latin typeface="Times New Roman" pitchFamily="18" charset="0"/>
                          <a:ea typeface="+mn-ea"/>
                          <a:cs typeface="Times New Roman" pitchFamily="18" charset="0"/>
                        </a:rPr>
                        <a:t>23 023,1</a:t>
                      </a:r>
                      <a:endParaRPr kumimoji="0" lang="ru-RU" sz="1200" b="1"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1200" b="1" i="0" u="none" strike="noStrike" kern="1200" cap="none" spc="0" normalizeH="0" baseline="0" noProof="0" smtClean="0">
                          <a:ln>
                            <a:noFill/>
                          </a:ln>
                          <a:solidFill>
                            <a:srgbClr val="333399"/>
                          </a:solidFill>
                          <a:effectLst/>
                          <a:uLnTx/>
                          <a:uFillTx/>
                          <a:latin typeface="Times New Roman" pitchFamily="18" charset="0"/>
                          <a:ea typeface="+mn-ea"/>
                          <a:cs typeface="Times New Roman" pitchFamily="18" charset="0"/>
                        </a:rPr>
                        <a:t>23 023,1</a:t>
                      </a:r>
                      <a:endParaRPr kumimoji="0" lang="ru-RU" sz="1200" b="1"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1200" b="1" i="0" u="none" strike="noStrike" kern="1200" cap="none" spc="0" normalizeH="0" baseline="0" noProof="0" dirty="0" smtClean="0">
                          <a:ln>
                            <a:noFill/>
                          </a:ln>
                          <a:solidFill>
                            <a:srgbClr val="333399"/>
                          </a:solidFill>
                          <a:effectLst/>
                          <a:uLnTx/>
                          <a:uFillTx/>
                          <a:latin typeface="Times New Roman" pitchFamily="18" charset="0"/>
                          <a:ea typeface="+mn-ea"/>
                          <a:cs typeface="Times New Roman" pitchFamily="18" charset="0"/>
                        </a:rPr>
                        <a:t>23 023,1</a:t>
                      </a:r>
                      <a:endParaRPr kumimoji="0" lang="ru-RU" sz="1200" b="1"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08"/>
                  </a:ext>
                </a:extLst>
              </a:tr>
              <a:tr h="237032">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800" b="0" i="0" u="none" strike="noStrike" cap="none" normalizeH="0" baseline="0">
                          <a:ln>
                            <a:noFill/>
                          </a:ln>
                          <a:solidFill>
                            <a:srgbClr val="333399"/>
                          </a:solidFill>
                          <a:effectLst/>
                          <a:latin typeface="Times New Roman" pitchFamily="18" charset="0"/>
                          <a:cs typeface="Times New Roman" pitchFamily="18" charset="0"/>
                        </a:rPr>
                        <a:t>в том числе:</a:t>
                      </a:r>
                    </a:p>
                  </a:txBody>
                  <a:tcPr marL="89997" marR="89997" marT="23038"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38"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38"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38" marB="17999"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38" marB="17999"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83771">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a:ln>
                            <a:noFill/>
                          </a:ln>
                          <a:solidFill>
                            <a:srgbClr val="333399"/>
                          </a:solidFill>
                          <a:effectLst/>
                          <a:latin typeface="Times New Roman" pitchFamily="18" charset="0"/>
                          <a:cs typeface="Times New Roman" pitchFamily="18" charset="0"/>
                        </a:rPr>
                        <a:t> - текущий бюджет</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cs typeface="Times New Roman" pitchFamily="18" charset="0"/>
                        </a:rPr>
                        <a:t>150 988,1</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1200" b="0" i="0" u="none" strike="noStrike" kern="1200" cap="none" spc="0" normalizeH="0" baseline="0" noProof="0" smtClean="0">
                          <a:ln>
                            <a:noFill/>
                          </a:ln>
                          <a:solidFill>
                            <a:srgbClr val="333399"/>
                          </a:solidFill>
                          <a:effectLst/>
                          <a:uLnTx/>
                          <a:uFillTx/>
                          <a:latin typeface="Times New Roman" pitchFamily="18" charset="0"/>
                          <a:ea typeface="+mn-ea"/>
                          <a:cs typeface="Times New Roman" pitchFamily="18" charset="0"/>
                        </a:rPr>
                        <a:t>23 023,1</a:t>
                      </a:r>
                      <a:endParaRPr kumimoji="0" lang="ru-RU" sz="1200" b="0"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1200" b="0" i="0" u="none" strike="noStrike" kern="1200" cap="none" spc="0" normalizeH="0" baseline="0" noProof="0" smtClean="0">
                          <a:ln>
                            <a:noFill/>
                          </a:ln>
                          <a:solidFill>
                            <a:srgbClr val="333399"/>
                          </a:solidFill>
                          <a:effectLst/>
                          <a:uLnTx/>
                          <a:uFillTx/>
                          <a:latin typeface="Times New Roman" pitchFamily="18" charset="0"/>
                          <a:ea typeface="+mn-ea"/>
                          <a:cs typeface="Times New Roman" pitchFamily="18" charset="0"/>
                        </a:rPr>
                        <a:t>23 023,1</a:t>
                      </a:r>
                      <a:endParaRPr kumimoji="0" lang="ru-RU" sz="1200" b="0"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1200" b="0" i="0" u="none" strike="noStrike" kern="1200" cap="none" spc="0" normalizeH="0" baseline="0" noProof="0" dirty="0" smtClean="0">
                          <a:ln>
                            <a:noFill/>
                          </a:ln>
                          <a:solidFill>
                            <a:srgbClr val="333399"/>
                          </a:solidFill>
                          <a:effectLst/>
                          <a:uLnTx/>
                          <a:uFillTx/>
                          <a:latin typeface="Times New Roman" pitchFamily="18" charset="0"/>
                          <a:ea typeface="+mn-ea"/>
                          <a:cs typeface="Times New Roman" pitchFamily="18" charset="0"/>
                        </a:rPr>
                        <a:t>23 023,1</a:t>
                      </a:r>
                      <a:endParaRPr kumimoji="0" lang="ru-RU" sz="1200" b="0"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3536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a:ln>
                            <a:noFill/>
                          </a:ln>
                          <a:solidFill>
                            <a:srgbClr val="333399"/>
                          </a:solidFill>
                          <a:effectLst/>
                          <a:latin typeface="Times New Roman" pitchFamily="18" charset="0"/>
                          <a:cs typeface="Times New Roman" pitchFamily="18" charset="0"/>
                        </a:rPr>
                        <a:t> </a:t>
                      </a:r>
                    </a:p>
                  </a:txBody>
                  <a:tcPr marL="89997" marR="89997" marT="18629" marB="17999"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29" marB="17999"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29" marB="17999"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29" marB="17999"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29" marB="17999"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83771">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Дефицит (-), профицит(+)</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1" i="0" u="none" strike="noStrike" cap="none" normalizeH="0" baseline="0" dirty="0" smtClean="0">
                          <a:ln>
                            <a:noFill/>
                          </a:ln>
                          <a:solidFill>
                            <a:srgbClr val="333399"/>
                          </a:solidFill>
                          <a:effectLst/>
                          <a:latin typeface="Times New Roman" pitchFamily="18" charset="0"/>
                          <a:ea typeface="SimSun" charset="0"/>
                          <a:cs typeface="SimSun" charset="0"/>
                        </a:rPr>
                        <a:t>1 606,0</a:t>
                      </a:r>
                      <a:endParaRPr kumimoji="0" lang="ru-RU" sz="1200" b="1"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12"/>
                  </a:ext>
                </a:extLst>
              </a:tr>
              <a:tr h="23202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a:ln>
                            <a:noFill/>
                          </a:ln>
                          <a:solidFill>
                            <a:srgbClr val="333399"/>
                          </a:solidFill>
                          <a:effectLst/>
                          <a:latin typeface="Times New Roman" pitchFamily="18" charset="0"/>
                          <a:cs typeface="Times New Roman" pitchFamily="18" charset="0"/>
                        </a:rPr>
                        <a:t> </a:t>
                      </a:r>
                    </a:p>
                  </a:txBody>
                  <a:tcPr marL="89997" marR="89997" marT="18629" marB="17999"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29" marB="17999"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18629" marB="17999"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18629" marB="17999"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18629" marB="17999"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38726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a:ln>
                            <a:noFill/>
                          </a:ln>
                          <a:solidFill>
                            <a:srgbClr val="333399"/>
                          </a:solidFill>
                          <a:effectLst/>
                          <a:latin typeface="Times New Roman" pitchFamily="18" charset="0"/>
                          <a:cs typeface="Times New Roman" pitchFamily="18" charset="0"/>
                        </a:rPr>
                        <a:t>Источники финансирования дефицита бюджета - всего,</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1" i="0" u="none" strike="noStrike" cap="none" normalizeH="0" baseline="0" dirty="0" smtClean="0">
                          <a:ln>
                            <a:noFill/>
                          </a:ln>
                          <a:solidFill>
                            <a:srgbClr val="333399"/>
                          </a:solidFill>
                          <a:effectLst/>
                          <a:latin typeface="Times New Roman" pitchFamily="18" charset="0"/>
                          <a:cs typeface="Times New Roman" pitchFamily="18" charset="0"/>
                        </a:rPr>
                        <a:t>1 606,0</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59" marB="17999"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14"/>
                  </a:ext>
                </a:extLst>
              </a:tr>
              <a:tr h="285442">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0" b="0" i="0" u="none" strike="noStrike" cap="none" normalizeH="0" baseline="0">
                          <a:ln>
                            <a:noFill/>
                          </a:ln>
                          <a:solidFill>
                            <a:srgbClr val="333399"/>
                          </a:solidFill>
                          <a:effectLst/>
                          <a:latin typeface="Times New Roman" pitchFamily="18" charset="0"/>
                          <a:cs typeface="Times New Roman" pitchFamily="18" charset="0"/>
                        </a:rPr>
                        <a:t> </a:t>
                      </a:r>
                      <a:r>
                        <a:rPr kumimoji="0" lang="ru-RU" sz="1200" b="0" i="0" u="none" strike="noStrike" cap="none" normalizeH="0" baseline="0">
                          <a:ln>
                            <a:noFill/>
                          </a:ln>
                          <a:solidFill>
                            <a:srgbClr val="333399"/>
                          </a:solidFill>
                          <a:effectLst/>
                          <a:latin typeface="Times New Roman" pitchFamily="18" charset="0"/>
                          <a:cs typeface="Times New Roman" pitchFamily="18" charset="0"/>
                        </a:rPr>
                        <a:t>- изменение остатков средств бюджета</a:t>
                      </a:r>
                    </a:p>
                  </a:txBody>
                  <a:tcPr marL="89997" marR="89997" marT="2429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cs typeface="Times New Roman" pitchFamily="18" charset="0"/>
                        </a:rPr>
                        <a:t>1 606,0</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59" marB="17999"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bl>
          </a:graphicData>
        </a:graphic>
      </p:graphicFrame>
      <p:sp>
        <p:nvSpPr>
          <p:cNvPr id="17678" name="Rectangle 270"/>
          <p:cNvSpPr>
            <a:spLocks noChangeArrowheads="1"/>
          </p:cNvSpPr>
          <p:nvPr/>
        </p:nvSpPr>
        <p:spPr bwMode="auto">
          <a:xfrm>
            <a:off x="8542338" y="692150"/>
            <a:ext cx="6778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000">
                <a:solidFill>
                  <a:srgbClr val="333399"/>
                </a:solidFill>
                <a:latin typeface="Times New Roman" panose="02020603050405020304" pitchFamily="18" charset="0"/>
              </a:rPr>
              <a:t>тыс.руб.</a:t>
            </a:r>
          </a:p>
        </p:txBody>
      </p:sp>
      <p:sp>
        <p:nvSpPr>
          <p:cNvPr id="17679" name="Line 271"/>
          <p:cNvSpPr>
            <a:spLocks noChangeShapeType="1"/>
          </p:cNvSpPr>
          <p:nvPr/>
        </p:nvSpPr>
        <p:spPr bwMode="auto">
          <a:xfrm>
            <a:off x="350838" y="6921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7679"/>
                                        </p:tgtEl>
                                        <p:attrNameLst>
                                          <p:attrName>style.visibility</p:attrName>
                                        </p:attrNameLst>
                                      </p:cBhvr>
                                      <p:to>
                                        <p:strVal val="visible"/>
                                      </p:to>
                                    </p:set>
                                    <p:animEffect transition="in" filter="randombar(horizontal)">
                                      <p:cBhvr additive="repl">
                                        <p:cTn id="12" dur="2000"/>
                                        <p:tgtEl>
                                          <p:spTgt spid="17679"/>
                                        </p:tgtEl>
                                      </p:cBhvr>
                                    </p:animEffect>
                                  </p:childTnLst>
                                </p:cTn>
                              </p:par>
                            </p:childTnLst>
                          </p:cTn>
                        </p:par>
                        <p:par>
                          <p:cTn id="13" fill="hold" nodeType="afterGroup">
                            <p:stCondLst>
                              <p:cond delay="4000"/>
                            </p:stCondLst>
                            <p:childTnLst>
                              <p:par>
                                <p:cTn id="14" presetID="5" presetClass="entr" presetSubtype="10" fill="hold" nodeType="afterEffect">
                                  <p:stCondLst>
                                    <p:cond delay="0"/>
                                  </p:stCondLst>
                                  <p:childTnLst>
                                    <p:set>
                                      <p:cBhvr additive="repl">
                                        <p:cTn id="15" dur="1" fill="hold">
                                          <p:stCondLst>
                                            <p:cond delay="0"/>
                                          </p:stCondLst>
                                        </p:cTn>
                                        <p:tgtEl>
                                          <p:spTgt spid="17411"/>
                                        </p:tgtEl>
                                        <p:attrNameLst>
                                          <p:attrName>style.visibility</p:attrName>
                                        </p:attrNameLst>
                                      </p:cBhvr>
                                      <p:to>
                                        <p:strVal val="visible"/>
                                      </p:to>
                                    </p:set>
                                    <p:animEffect transition="in" filter="checkerboard(across)">
                                      <p:cBhvr additive="repl">
                                        <p:cTn id="16" dur="2000"/>
                                        <p:tgtEl>
                                          <p:spTgt spid="17411"/>
                                        </p:tgtEl>
                                      </p:cBhvr>
                                    </p:animEffect>
                                  </p:childTnLst>
                                </p:cTn>
                              </p:par>
                              <p:par>
                                <p:cTn id="17" presetID="5" presetClass="entr" presetSubtype="10" fill="hold" nodeType="withEffect">
                                  <p:stCondLst>
                                    <p:cond delay="0"/>
                                  </p:stCondLst>
                                  <p:childTnLst>
                                    <p:set>
                                      <p:cBhvr additive="repl">
                                        <p:cTn id="18" dur="1" fill="hold">
                                          <p:stCondLst>
                                            <p:cond delay="0"/>
                                          </p:stCondLst>
                                        </p:cTn>
                                        <p:tgtEl>
                                          <p:spTgt spid="17678"/>
                                        </p:tgtEl>
                                        <p:attrNameLst>
                                          <p:attrName>style.visibility</p:attrName>
                                        </p:attrNameLst>
                                      </p:cBhvr>
                                      <p:to>
                                        <p:strVal val="visible"/>
                                      </p:to>
                                    </p:set>
                                    <p:animEffect transition="in" filter="checkerboard(across)">
                                      <p:cBhvr additive="repl">
                                        <p:cTn id="19" dur="2000"/>
                                        <p:tgtEl>
                                          <p:spTgt spid="176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969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E2B7FD45-1ADA-4C9F-8A5E-CEA8FD0BB995}"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12</a:t>
            </a:fld>
            <a:endParaRPr lang="ru-RU" altLang="ru-RU" sz="1400">
              <a:solidFill>
                <a:srgbClr val="000000"/>
              </a:solidFill>
              <a:latin typeface="Times New Roman" panose="02020603050405020304" pitchFamily="18" charset="0"/>
            </a:endParaRPr>
          </a:p>
        </p:txBody>
      </p:sp>
      <p:sp>
        <p:nvSpPr>
          <p:cNvPr id="2" name="Text Box 2"/>
          <p:cNvSpPr txBox="1">
            <a:spLocks noChangeArrowheads="1"/>
          </p:cNvSpPr>
          <p:nvPr/>
        </p:nvSpPr>
        <p:spPr bwMode="auto">
          <a:xfrm>
            <a:off x="495300" y="-82550"/>
            <a:ext cx="891540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endParaRPr lang="ru-RU" altLang="ru-RU" sz="2800" b="1">
              <a:solidFill>
                <a:srgbClr val="333399"/>
              </a:solidFill>
              <a:latin typeface="Bookman Old Style" panose="02050604050505020204" pitchFamily="18" charset="0"/>
            </a:endParaRPr>
          </a:p>
          <a:p>
            <a:pPr algn="ctr" eaLnBrk="1" hangingPunct="1">
              <a:spcBef>
                <a:spcPct val="0"/>
              </a:spcBef>
              <a:spcAft>
                <a:spcPct val="0"/>
              </a:spcAft>
              <a:buClrTx/>
              <a:buSzPct val="100000"/>
              <a:buFontTx/>
              <a:buNone/>
            </a:pPr>
            <a:r>
              <a:rPr lang="ru-RU" altLang="ru-RU" sz="2800" b="1">
                <a:solidFill>
                  <a:srgbClr val="333399"/>
                </a:solidFill>
                <a:latin typeface="Bookman Old Style" panose="02050604050505020204" pitchFamily="18" charset="0"/>
              </a:rPr>
              <a:t>Доходы бюджета муниципального образования сельское поселение Уэлен</a:t>
            </a:r>
          </a:p>
        </p:txBody>
      </p:sp>
      <p:sp>
        <p:nvSpPr>
          <p:cNvPr id="18435" name="Text Box 3"/>
          <p:cNvSpPr txBox="1">
            <a:spLocks noChangeArrowheads="1"/>
          </p:cNvSpPr>
          <p:nvPr/>
        </p:nvSpPr>
        <p:spPr bwMode="auto">
          <a:xfrm>
            <a:off x="550863" y="1084263"/>
            <a:ext cx="8915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9pPr>
          </a:lstStyle>
          <a:p>
            <a:pPr algn="just" eaLnBrk="1" hangingPunct="1">
              <a:lnSpc>
                <a:spcPct val="90000"/>
              </a:lnSpc>
              <a:spcBef>
                <a:spcPts val="400"/>
              </a:spcBef>
              <a:spcAft>
                <a:spcPct val="0"/>
              </a:spcAft>
              <a:buClrTx/>
              <a:buSzPct val="100000"/>
              <a:buFontTx/>
              <a:buNone/>
            </a:pPr>
            <a:r>
              <a:rPr lang="ru-RU" altLang="ru-RU" sz="1600" b="1">
                <a:solidFill>
                  <a:srgbClr val="333399"/>
                </a:solidFill>
                <a:latin typeface="Times New Roman" panose="02020603050405020304" pitchFamily="18" charset="0"/>
              </a:rPr>
              <a:t>Доходы бюджета поселения образуются за счет налоговых и неналоговых доходов, а также за счет безвозмездных поступлений.</a:t>
            </a:r>
          </a:p>
        </p:txBody>
      </p:sp>
      <p:sp>
        <p:nvSpPr>
          <p:cNvPr id="18436" name="Line 4"/>
          <p:cNvSpPr>
            <a:spLocks noChangeShapeType="1"/>
          </p:cNvSpPr>
          <p:nvPr/>
        </p:nvSpPr>
        <p:spPr bwMode="auto">
          <a:xfrm>
            <a:off x="334963" y="1038225"/>
            <a:ext cx="9290050"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8437" name="AutoShape 5"/>
          <p:cNvSpPr>
            <a:spLocks noChangeArrowheads="1"/>
          </p:cNvSpPr>
          <p:nvPr/>
        </p:nvSpPr>
        <p:spPr bwMode="auto">
          <a:xfrm>
            <a:off x="3783013" y="1647825"/>
            <a:ext cx="2341562" cy="1096963"/>
          </a:xfrm>
          <a:prstGeom prst="roundRect">
            <a:avLst>
              <a:gd name="adj" fmla="val 16667"/>
            </a:avLst>
          </a:prstGeom>
          <a:solidFill>
            <a:srgbClr val="FFFF99"/>
          </a:solidFill>
          <a:ln w="19080">
            <a:solidFill>
              <a:srgbClr val="FFFF00"/>
            </a:solidFill>
            <a:miter lim="800000"/>
            <a:headEnd/>
            <a:tailEnd/>
          </a:ln>
        </p:spPr>
        <p:txBody>
          <a:bodyPr lIns="126000" tIns="46800" rIns="126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2400" b="1">
                <a:solidFill>
                  <a:srgbClr val="000000"/>
                </a:solidFill>
                <a:latin typeface="Times New Roman" panose="02020603050405020304" pitchFamily="18" charset="0"/>
              </a:rPr>
              <a:t>Доходы бюджета</a:t>
            </a:r>
          </a:p>
        </p:txBody>
      </p:sp>
      <p:sp>
        <p:nvSpPr>
          <p:cNvPr id="18438" name="Rectangle 6"/>
          <p:cNvSpPr>
            <a:spLocks noChangeArrowheads="1"/>
          </p:cNvSpPr>
          <p:nvPr/>
        </p:nvSpPr>
        <p:spPr bwMode="auto">
          <a:xfrm>
            <a:off x="465138" y="3406775"/>
            <a:ext cx="2703512" cy="2308225"/>
          </a:xfrm>
          <a:prstGeom prst="rect">
            <a:avLst/>
          </a:prstGeom>
          <a:solidFill>
            <a:srgbClr val="CCFFCC"/>
          </a:solidFill>
          <a:ln w="19080">
            <a:solidFill>
              <a:srgbClr val="00FF00"/>
            </a:solidFill>
            <a:miter lim="800000"/>
            <a:headEnd/>
            <a:tailEnd/>
          </a:ln>
        </p:spPr>
        <p:txBody>
          <a:bodyPr lIns="108000" tIns="0" rIns="108000" bIns="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600" b="1">
                <a:solidFill>
                  <a:srgbClr val="000000"/>
                </a:solidFill>
                <a:latin typeface="Times New Roman" panose="02020603050405020304" pitchFamily="18" charset="0"/>
              </a:rPr>
              <a:t>Налоговые доходы – поступления в бюджет от уплаты налогов, установленных Налоговым кодексом РФ</a:t>
            </a:r>
          </a:p>
        </p:txBody>
      </p:sp>
      <p:sp>
        <p:nvSpPr>
          <p:cNvPr id="18439" name="Rectangle 7"/>
          <p:cNvSpPr>
            <a:spLocks noChangeArrowheads="1"/>
          </p:cNvSpPr>
          <p:nvPr/>
        </p:nvSpPr>
        <p:spPr bwMode="auto">
          <a:xfrm>
            <a:off x="3517900" y="3424238"/>
            <a:ext cx="2728913" cy="2303462"/>
          </a:xfrm>
          <a:prstGeom prst="rect">
            <a:avLst/>
          </a:prstGeom>
          <a:solidFill>
            <a:srgbClr val="FF5050"/>
          </a:solidFill>
          <a:ln w="19080">
            <a:solidFill>
              <a:srgbClr val="FF0000"/>
            </a:solidFill>
            <a:miter lim="800000"/>
            <a:headEnd/>
            <a:tailEnd/>
          </a:ln>
        </p:spPr>
        <p:txBody>
          <a:bodyPr lIns="0" tIns="0" rIns="0" bIns="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600" b="1">
                <a:solidFill>
                  <a:srgbClr val="000000"/>
                </a:solidFill>
                <a:latin typeface="Times New Roman" panose="02020603050405020304" pitchFamily="18" charset="0"/>
              </a:rPr>
              <a:t>Неналоговые доходы – поступления от уплаты пошлин и сборов, установленных законодательством РФ и штрафов за нарушение законодательства</a:t>
            </a:r>
          </a:p>
        </p:txBody>
      </p:sp>
      <p:sp>
        <p:nvSpPr>
          <p:cNvPr id="18440" name="Rectangle 8"/>
          <p:cNvSpPr>
            <a:spLocks noChangeArrowheads="1"/>
          </p:cNvSpPr>
          <p:nvPr/>
        </p:nvSpPr>
        <p:spPr bwMode="auto">
          <a:xfrm>
            <a:off x="6594475" y="3402013"/>
            <a:ext cx="3030538" cy="2316162"/>
          </a:xfrm>
          <a:prstGeom prst="rect">
            <a:avLst/>
          </a:prstGeom>
          <a:solidFill>
            <a:srgbClr val="6699FF"/>
          </a:solidFill>
          <a:ln w="19080">
            <a:solidFill>
              <a:srgbClr val="3366FF"/>
            </a:solidFill>
            <a:miter lim="800000"/>
            <a:headEnd/>
            <a:tailEnd/>
          </a:ln>
        </p:spPr>
        <p:txBody>
          <a:bodyPr lIns="108000" tIns="0" rIns="108000" bIns="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600" b="1">
                <a:solidFill>
                  <a:srgbClr val="000000"/>
                </a:solidFill>
                <a:latin typeface="Times New Roman" panose="02020603050405020304" pitchFamily="18" charset="0"/>
              </a:rPr>
              <a:t>Безвозмездные поступления - это финансовая помощь из бюджетов других уровней (межбюджетные трансферты)</a:t>
            </a:r>
          </a:p>
        </p:txBody>
      </p:sp>
      <p:sp>
        <p:nvSpPr>
          <p:cNvPr id="18441" name="AutoShape 9"/>
          <p:cNvSpPr>
            <a:spLocks noChangeArrowheads="1"/>
          </p:cNvSpPr>
          <p:nvPr/>
        </p:nvSpPr>
        <p:spPr bwMode="auto">
          <a:xfrm rot="2340000">
            <a:off x="6264275" y="2205038"/>
            <a:ext cx="1701800" cy="609600"/>
          </a:xfrm>
          <a:prstGeom prst="curvedDownArrow">
            <a:avLst>
              <a:gd name="adj1" fmla="val 49229"/>
              <a:gd name="adj2" fmla="val 98704"/>
              <a:gd name="adj3" fmla="val 83417"/>
            </a:avLst>
          </a:prstGeom>
          <a:solidFill>
            <a:srgbClr val="6699FF"/>
          </a:solidFill>
          <a:ln w="19080">
            <a:solidFill>
              <a:srgbClr val="3366FF"/>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8442" name="AutoShape 10"/>
          <p:cNvSpPr>
            <a:spLocks noChangeArrowheads="1"/>
          </p:cNvSpPr>
          <p:nvPr/>
        </p:nvSpPr>
        <p:spPr bwMode="auto">
          <a:xfrm rot="7920000">
            <a:off x="1886743" y="2151857"/>
            <a:ext cx="1611313"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8443" name="AutoShape 11"/>
          <p:cNvSpPr>
            <a:spLocks noChangeArrowheads="1"/>
          </p:cNvSpPr>
          <p:nvPr/>
        </p:nvSpPr>
        <p:spPr bwMode="auto">
          <a:xfrm>
            <a:off x="4543425" y="2832100"/>
            <a:ext cx="766763" cy="492125"/>
          </a:xfrm>
          <a:prstGeom prst="downArrow">
            <a:avLst>
              <a:gd name="adj1" fmla="val 50000"/>
              <a:gd name="adj2" fmla="val 25000"/>
            </a:avLst>
          </a:prstGeom>
          <a:solidFill>
            <a:srgbClr val="FF5050"/>
          </a:solidFill>
          <a:ln w="15840">
            <a:solidFill>
              <a:srgbClr val="FF00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8436"/>
                                        </p:tgtEl>
                                        <p:attrNameLst>
                                          <p:attrName>style.visibility</p:attrName>
                                        </p:attrNameLst>
                                      </p:cBhvr>
                                      <p:to>
                                        <p:strVal val="visible"/>
                                      </p:to>
                                    </p:set>
                                    <p:animEffect transition="in" filter="randombar(horizontal)">
                                      <p:cBhvr additive="repl">
                                        <p:cTn id="12" dur="2000"/>
                                        <p:tgtEl>
                                          <p:spTgt spid="18436"/>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8435">
                                            <p:txEl>
                                              <p:pRg st="0" end="0"/>
                                            </p:txEl>
                                          </p:spTgt>
                                        </p:tgtEl>
                                        <p:attrNameLst>
                                          <p:attrName>style.visibility</p:attrName>
                                        </p:attrNameLst>
                                      </p:cBhvr>
                                      <p:to>
                                        <p:strVal val="visible"/>
                                      </p:to>
                                    </p:set>
                                    <p:animEffect transition="in" filter="wipe(up)">
                                      <p:cBhvr additive="repl">
                                        <p:cTn id="15" dur="2000"/>
                                        <p:tgtEl>
                                          <p:spTgt spid="18435">
                                            <p:txEl>
                                              <p:pRg st="0" end="0"/>
                                            </p:txEl>
                                          </p:spTgt>
                                        </p:tgtEl>
                                      </p:cBhvr>
                                    </p:animEffect>
                                  </p:childTnLst>
                                </p:cTn>
                              </p:par>
                            </p:childTnLst>
                          </p:cTn>
                        </p:par>
                        <p:par>
                          <p:cTn id="16" fill="hold" nodeType="afterGroup">
                            <p:stCondLst>
                              <p:cond delay="4000"/>
                            </p:stCondLst>
                            <p:childTnLst>
                              <p:par>
                                <p:cTn id="17" presetID="16" presetClass="entr" presetSubtype="26" fill="hold" nodeType="afterEffect">
                                  <p:stCondLst>
                                    <p:cond delay="0"/>
                                  </p:stCondLst>
                                  <p:childTnLst>
                                    <p:set>
                                      <p:cBhvr additive="repl">
                                        <p:cTn id="18" dur="1" fill="hold">
                                          <p:stCondLst>
                                            <p:cond delay="0"/>
                                          </p:stCondLst>
                                        </p:cTn>
                                        <p:tgtEl>
                                          <p:spTgt spid="18437"/>
                                        </p:tgtEl>
                                        <p:attrNameLst>
                                          <p:attrName>style.visibility</p:attrName>
                                        </p:attrNameLst>
                                      </p:cBhvr>
                                      <p:to>
                                        <p:strVal val="visible"/>
                                      </p:to>
                                    </p:set>
                                    <p:animEffect transition="in" filter="barn(inHorizontal)">
                                      <p:cBhvr additive="repl">
                                        <p:cTn id="19" dur="2000"/>
                                        <p:tgtEl>
                                          <p:spTgt spid="18437"/>
                                        </p:tgtEl>
                                      </p:cBhvr>
                                    </p:animEffect>
                                  </p:childTnLst>
                                </p:cTn>
                              </p:par>
                            </p:childTnLst>
                          </p:cTn>
                        </p:par>
                        <p:par>
                          <p:cTn id="20" fill="hold" nodeType="afterGroup">
                            <p:stCondLst>
                              <p:cond delay="6000"/>
                            </p:stCondLst>
                            <p:childTnLst>
                              <p:par>
                                <p:cTn id="21" presetID="22" presetClass="entr" presetSubtype="1" fill="hold" grpId="0" nodeType="afterEffect">
                                  <p:stCondLst>
                                    <p:cond delay="0"/>
                                  </p:stCondLst>
                                  <p:childTnLst>
                                    <p:set>
                                      <p:cBhvr additive="repl">
                                        <p:cTn id="22" dur="1" fill="hold">
                                          <p:stCondLst>
                                            <p:cond delay="0"/>
                                          </p:stCondLst>
                                        </p:cTn>
                                        <p:tgtEl>
                                          <p:spTgt spid="18442"/>
                                        </p:tgtEl>
                                        <p:attrNameLst>
                                          <p:attrName>style.visibility</p:attrName>
                                        </p:attrNameLst>
                                      </p:cBhvr>
                                      <p:to>
                                        <p:strVal val="visible"/>
                                      </p:to>
                                    </p:set>
                                    <p:animEffect transition="in" filter="wipe(up)">
                                      <p:cBhvr additive="repl">
                                        <p:cTn id="23" dur="2000"/>
                                        <p:tgtEl>
                                          <p:spTgt spid="18442"/>
                                        </p:tgtEl>
                                      </p:cBhvr>
                                    </p:animEffect>
                                  </p:childTnLst>
                                </p:cTn>
                              </p:par>
                            </p:childTnLst>
                          </p:cTn>
                        </p:par>
                        <p:par>
                          <p:cTn id="24" fill="hold" nodeType="afterGroup">
                            <p:stCondLst>
                              <p:cond delay="8000"/>
                            </p:stCondLst>
                            <p:childTnLst>
                              <p:par>
                                <p:cTn id="25" presetID="22" presetClass="entr" presetSubtype="1" fill="hold" nodeType="afterEffect">
                                  <p:stCondLst>
                                    <p:cond delay="0"/>
                                  </p:stCondLst>
                                  <p:childTnLst>
                                    <p:set>
                                      <p:cBhvr additive="repl">
                                        <p:cTn id="26" dur="1" fill="hold">
                                          <p:stCondLst>
                                            <p:cond delay="0"/>
                                          </p:stCondLst>
                                        </p:cTn>
                                        <p:tgtEl>
                                          <p:spTgt spid="18438"/>
                                        </p:tgtEl>
                                        <p:attrNameLst>
                                          <p:attrName>style.visibility</p:attrName>
                                        </p:attrNameLst>
                                      </p:cBhvr>
                                      <p:to>
                                        <p:strVal val="visible"/>
                                      </p:to>
                                    </p:set>
                                    <p:animEffect transition="in" filter="wipe(up)">
                                      <p:cBhvr additive="repl">
                                        <p:cTn id="27" dur="2000"/>
                                        <p:tgtEl>
                                          <p:spTgt spid="18438"/>
                                        </p:tgtEl>
                                      </p:cBhvr>
                                    </p:animEffect>
                                  </p:childTnLst>
                                </p:cTn>
                              </p:par>
                            </p:childTnLst>
                          </p:cTn>
                        </p:par>
                        <p:par>
                          <p:cTn id="28" fill="hold" nodeType="afterGroup">
                            <p:stCondLst>
                              <p:cond delay="10000"/>
                            </p:stCondLst>
                            <p:childTnLst>
                              <p:par>
                                <p:cTn id="29" presetID="22" presetClass="entr" presetSubtype="1" fill="hold" grpId="0" nodeType="afterEffect">
                                  <p:stCondLst>
                                    <p:cond delay="0"/>
                                  </p:stCondLst>
                                  <p:childTnLst>
                                    <p:set>
                                      <p:cBhvr additive="repl">
                                        <p:cTn id="30" dur="1" fill="hold">
                                          <p:stCondLst>
                                            <p:cond delay="0"/>
                                          </p:stCondLst>
                                        </p:cTn>
                                        <p:tgtEl>
                                          <p:spTgt spid="18443"/>
                                        </p:tgtEl>
                                        <p:attrNameLst>
                                          <p:attrName>style.visibility</p:attrName>
                                        </p:attrNameLst>
                                      </p:cBhvr>
                                      <p:to>
                                        <p:strVal val="visible"/>
                                      </p:to>
                                    </p:set>
                                    <p:animEffect transition="in" filter="wipe(up)">
                                      <p:cBhvr additive="repl">
                                        <p:cTn id="31" dur="2000"/>
                                        <p:tgtEl>
                                          <p:spTgt spid="18443"/>
                                        </p:tgtEl>
                                      </p:cBhvr>
                                    </p:animEffect>
                                  </p:childTnLst>
                                </p:cTn>
                              </p:par>
                            </p:childTnLst>
                          </p:cTn>
                        </p:par>
                        <p:par>
                          <p:cTn id="32" fill="hold" nodeType="afterGroup">
                            <p:stCondLst>
                              <p:cond delay="12000"/>
                            </p:stCondLst>
                            <p:childTnLst>
                              <p:par>
                                <p:cTn id="33" presetID="22" presetClass="entr" presetSubtype="1" fill="hold" nodeType="afterEffect">
                                  <p:stCondLst>
                                    <p:cond delay="0"/>
                                  </p:stCondLst>
                                  <p:childTnLst>
                                    <p:set>
                                      <p:cBhvr additive="repl">
                                        <p:cTn id="34" dur="1" fill="hold">
                                          <p:stCondLst>
                                            <p:cond delay="0"/>
                                          </p:stCondLst>
                                        </p:cTn>
                                        <p:tgtEl>
                                          <p:spTgt spid="18439"/>
                                        </p:tgtEl>
                                        <p:attrNameLst>
                                          <p:attrName>style.visibility</p:attrName>
                                        </p:attrNameLst>
                                      </p:cBhvr>
                                      <p:to>
                                        <p:strVal val="visible"/>
                                      </p:to>
                                    </p:set>
                                    <p:animEffect transition="in" filter="wipe(up)">
                                      <p:cBhvr additive="repl">
                                        <p:cTn id="35" dur="2000"/>
                                        <p:tgtEl>
                                          <p:spTgt spid="18439"/>
                                        </p:tgtEl>
                                      </p:cBhvr>
                                    </p:animEffect>
                                  </p:childTnLst>
                                </p:cTn>
                              </p:par>
                            </p:childTnLst>
                          </p:cTn>
                        </p:par>
                        <p:par>
                          <p:cTn id="36" fill="hold" nodeType="afterGroup">
                            <p:stCondLst>
                              <p:cond delay="14000"/>
                            </p:stCondLst>
                            <p:childTnLst>
                              <p:par>
                                <p:cTn id="37" presetID="22" presetClass="entr" presetSubtype="1" fill="hold" grpId="0" nodeType="afterEffect">
                                  <p:stCondLst>
                                    <p:cond delay="0"/>
                                  </p:stCondLst>
                                  <p:childTnLst>
                                    <p:set>
                                      <p:cBhvr additive="repl">
                                        <p:cTn id="38" dur="1" fill="hold">
                                          <p:stCondLst>
                                            <p:cond delay="0"/>
                                          </p:stCondLst>
                                        </p:cTn>
                                        <p:tgtEl>
                                          <p:spTgt spid="18441"/>
                                        </p:tgtEl>
                                        <p:attrNameLst>
                                          <p:attrName>style.visibility</p:attrName>
                                        </p:attrNameLst>
                                      </p:cBhvr>
                                      <p:to>
                                        <p:strVal val="visible"/>
                                      </p:to>
                                    </p:set>
                                    <p:animEffect transition="in" filter="wipe(up)">
                                      <p:cBhvr additive="repl">
                                        <p:cTn id="39" dur="2000"/>
                                        <p:tgtEl>
                                          <p:spTgt spid="18441"/>
                                        </p:tgtEl>
                                      </p:cBhvr>
                                    </p:animEffect>
                                  </p:childTnLst>
                                </p:cTn>
                              </p:par>
                            </p:childTnLst>
                          </p:cTn>
                        </p:par>
                        <p:par>
                          <p:cTn id="40" fill="hold" nodeType="afterGroup">
                            <p:stCondLst>
                              <p:cond delay="16000"/>
                            </p:stCondLst>
                            <p:childTnLst>
                              <p:par>
                                <p:cTn id="41" presetID="22" presetClass="entr" presetSubtype="1" fill="hold" nodeType="afterEffect">
                                  <p:stCondLst>
                                    <p:cond delay="0"/>
                                  </p:stCondLst>
                                  <p:childTnLst>
                                    <p:set>
                                      <p:cBhvr additive="repl">
                                        <p:cTn id="42" dur="1" fill="hold">
                                          <p:stCondLst>
                                            <p:cond delay="0"/>
                                          </p:stCondLst>
                                        </p:cTn>
                                        <p:tgtEl>
                                          <p:spTgt spid="18440"/>
                                        </p:tgtEl>
                                        <p:attrNameLst>
                                          <p:attrName>style.visibility</p:attrName>
                                        </p:attrNameLst>
                                      </p:cBhvr>
                                      <p:to>
                                        <p:strVal val="visible"/>
                                      </p:to>
                                    </p:set>
                                    <p:animEffect transition="in" filter="wipe(up)">
                                      <p:cBhvr additive="repl">
                                        <p:cTn id="43" dur="2000"/>
                                        <p:tgtEl>
                                          <p:spTgt spid="184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1" grpId="0" animBg="1"/>
      <p:bldP spid="18442" grpId="0" animBg="1"/>
      <p:bldP spid="1844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174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7AA0552F-621F-4A65-AEA2-61AA56A38665}"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13</a:t>
            </a:fld>
            <a:endParaRPr lang="ru-RU" altLang="ru-RU" sz="1400">
              <a:solidFill>
                <a:srgbClr val="000000"/>
              </a:solidFill>
              <a:latin typeface="Times New Roman" panose="02020603050405020304" pitchFamily="18" charset="0"/>
            </a:endParaRPr>
          </a:p>
        </p:txBody>
      </p:sp>
      <p:sp>
        <p:nvSpPr>
          <p:cNvPr id="2" name="Text Box 2"/>
          <p:cNvSpPr txBox="1">
            <a:spLocks noChangeArrowheads="1"/>
          </p:cNvSpPr>
          <p:nvPr/>
        </p:nvSpPr>
        <p:spPr bwMode="auto">
          <a:xfrm>
            <a:off x="495300" y="179388"/>
            <a:ext cx="891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tIns="0" bIns="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2000" b="1">
                <a:solidFill>
                  <a:srgbClr val="333399"/>
                </a:solidFill>
                <a:latin typeface="Bookman Old Style" panose="02050604050505020204" pitchFamily="18" charset="0"/>
              </a:rPr>
              <a:t>Межбюджетные трансферты (безвозмездные поступления)</a:t>
            </a:r>
            <a:r>
              <a:rPr lang="ru-RU" altLang="ru-RU" sz="4000">
                <a:solidFill>
                  <a:srgbClr val="333399"/>
                </a:solidFill>
                <a:latin typeface="Times New Roman" panose="02020603050405020304" pitchFamily="18" charset="0"/>
              </a:rPr>
              <a:t> </a:t>
            </a:r>
          </a:p>
        </p:txBody>
      </p:sp>
      <p:sp>
        <p:nvSpPr>
          <p:cNvPr id="19459" name="Text Box 3"/>
          <p:cNvSpPr txBox="1">
            <a:spLocks noChangeArrowheads="1"/>
          </p:cNvSpPr>
          <p:nvPr/>
        </p:nvSpPr>
        <p:spPr bwMode="auto">
          <a:xfrm>
            <a:off x="509588" y="919163"/>
            <a:ext cx="8915400"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9pPr>
          </a:lstStyle>
          <a:p>
            <a:pPr algn="just" eaLnBrk="1" hangingPunct="1">
              <a:spcBef>
                <a:spcPts val="400"/>
              </a:spcBef>
              <a:spcAft>
                <a:spcPct val="0"/>
              </a:spcAft>
              <a:buClrTx/>
              <a:buSzPct val="100000"/>
              <a:buFontTx/>
              <a:buNone/>
            </a:pPr>
            <a:r>
              <a:rPr lang="ru-RU" altLang="ru-RU" sz="1600" b="1">
                <a:solidFill>
                  <a:srgbClr val="333399"/>
                </a:solidFill>
                <a:latin typeface="Times New Roman" panose="02020603050405020304" pitchFamily="18" charset="0"/>
              </a:rPr>
              <a:t>Межбюджетные трансферты (безвозмездные поступления) в бюджет муниципального образования сельское поселение Уэлен поступают из районного, областного и федерального бюджетов в следующих формах:</a:t>
            </a:r>
          </a:p>
        </p:txBody>
      </p:sp>
      <p:sp>
        <p:nvSpPr>
          <p:cNvPr id="19460" name="Line 4"/>
          <p:cNvSpPr>
            <a:spLocks noChangeShapeType="1"/>
          </p:cNvSpPr>
          <p:nvPr/>
        </p:nvSpPr>
        <p:spPr bwMode="auto">
          <a:xfrm>
            <a:off x="334963" y="8191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31750" name="Rectangle 5"/>
          <p:cNvSpPr>
            <a:spLocks noChangeArrowheads="1"/>
          </p:cNvSpPr>
          <p:nvPr/>
        </p:nvSpPr>
        <p:spPr bwMode="auto">
          <a:xfrm>
            <a:off x="852488" y="2470150"/>
            <a:ext cx="6981825" cy="352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3" name="AutoShape 6"/>
          <p:cNvSpPr>
            <a:spLocks noChangeArrowheads="1"/>
          </p:cNvSpPr>
          <p:nvPr/>
        </p:nvSpPr>
        <p:spPr bwMode="auto">
          <a:xfrm>
            <a:off x="3225800" y="1697038"/>
            <a:ext cx="3384550" cy="1096962"/>
          </a:xfrm>
          <a:prstGeom prst="roundRect">
            <a:avLst>
              <a:gd name="adj" fmla="val 16667"/>
            </a:avLst>
          </a:prstGeom>
          <a:solidFill>
            <a:srgbClr val="FF5050"/>
          </a:solidFill>
          <a:ln w="19080">
            <a:solidFill>
              <a:srgbClr val="FF0000"/>
            </a:solidFill>
            <a:miter lim="800000"/>
            <a:headEnd/>
            <a:tailEnd/>
          </a:ln>
        </p:spPr>
        <p:txBody>
          <a:bodyPr lIns="126000" tIns="46800" rIns="126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800" b="1">
                <a:solidFill>
                  <a:srgbClr val="000000"/>
                </a:solidFill>
                <a:latin typeface="Times New Roman" panose="02020603050405020304" pitchFamily="18" charset="0"/>
              </a:rPr>
              <a:t>Формы межбюджетных трансфертов</a:t>
            </a:r>
          </a:p>
        </p:txBody>
      </p:sp>
      <p:sp>
        <p:nvSpPr>
          <p:cNvPr id="19463" name="Rectangle 7"/>
          <p:cNvSpPr>
            <a:spLocks noChangeArrowheads="1"/>
          </p:cNvSpPr>
          <p:nvPr/>
        </p:nvSpPr>
        <p:spPr bwMode="auto">
          <a:xfrm>
            <a:off x="347663" y="3324225"/>
            <a:ext cx="1584325" cy="2674938"/>
          </a:xfrm>
          <a:prstGeom prst="rect">
            <a:avLst/>
          </a:prstGeom>
          <a:solidFill>
            <a:srgbClr val="CCFFCC"/>
          </a:solidFill>
          <a:ln w="19080">
            <a:solidFill>
              <a:srgbClr val="00FF00"/>
            </a:solidFill>
            <a:miter lim="800000"/>
            <a:headEnd/>
            <a:tailEnd/>
          </a:ln>
        </p:spPr>
        <p:txBody>
          <a:bodyPr lIns="108000" tIns="0" rIns="108000" bIns="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400">
                <a:solidFill>
                  <a:srgbClr val="000000"/>
                </a:solidFill>
                <a:latin typeface="Times New Roman" panose="02020603050405020304" pitchFamily="18" charset="0"/>
              </a:rPr>
              <a:t>Дотации - межбюджетные трансферты, предоставляемые на безвозмездной и безвозвратной основе без установления направлений и (или) условий их использования</a:t>
            </a:r>
          </a:p>
        </p:txBody>
      </p:sp>
      <p:sp>
        <p:nvSpPr>
          <p:cNvPr id="19464" name="Rectangle 8"/>
          <p:cNvSpPr>
            <a:spLocks noChangeArrowheads="1"/>
          </p:cNvSpPr>
          <p:nvPr/>
        </p:nvSpPr>
        <p:spPr bwMode="auto">
          <a:xfrm>
            <a:off x="2073275" y="3886200"/>
            <a:ext cx="2736850" cy="2111375"/>
          </a:xfrm>
          <a:prstGeom prst="rect">
            <a:avLst/>
          </a:prstGeom>
          <a:solidFill>
            <a:srgbClr val="6699FF"/>
          </a:solidFill>
          <a:ln w="19080">
            <a:solidFill>
              <a:srgbClr val="3366FF"/>
            </a:solidFill>
            <a:miter lim="800000"/>
            <a:headEnd/>
            <a:tailEnd/>
          </a:ln>
        </p:spPr>
        <p:txBody>
          <a:bodyPr lIns="0" tIns="0" rIns="0" bIns="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400">
                <a:solidFill>
                  <a:srgbClr val="000000"/>
                </a:solidFill>
                <a:latin typeface="Times New Roman" panose="02020603050405020304" pitchFamily="18" charset="0"/>
              </a:rPr>
              <a:t>Субвенция - бюджетные средства, предоставляемые бюджету поселения на безвозмездной и безвозвратной основах на осуществлении определенных целевых расходов, возникающих при выполнении полномочий РФ, переданных для осуществления органам муниципальной власти поселения.</a:t>
            </a:r>
          </a:p>
        </p:txBody>
      </p:sp>
      <p:sp>
        <p:nvSpPr>
          <p:cNvPr id="19466" name="AutoShape 10"/>
          <p:cNvSpPr>
            <a:spLocks noChangeArrowheads="1"/>
          </p:cNvSpPr>
          <p:nvPr/>
        </p:nvSpPr>
        <p:spPr bwMode="auto">
          <a:xfrm rot="7920000">
            <a:off x="1126332" y="2093119"/>
            <a:ext cx="1611312"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9468" name="AutoShape 12"/>
          <p:cNvSpPr>
            <a:spLocks noChangeArrowheads="1"/>
          </p:cNvSpPr>
          <p:nvPr/>
        </p:nvSpPr>
        <p:spPr bwMode="auto">
          <a:xfrm rot="2340000">
            <a:off x="6642100" y="2338388"/>
            <a:ext cx="2687638" cy="600075"/>
          </a:xfrm>
          <a:prstGeom prst="curvedDownArrow">
            <a:avLst>
              <a:gd name="adj1" fmla="val 49229"/>
              <a:gd name="adj2" fmla="val 98704"/>
              <a:gd name="adj3" fmla="val 83417"/>
            </a:avLst>
          </a:prstGeom>
          <a:solidFill>
            <a:schemeClr val="accent3">
              <a:lumMod val="75000"/>
            </a:schemeClr>
          </a:solidFill>
          <a:ln w="19080">
            <a:solidFill>
              <a:srgbClr val="FFFF00"/>
            </a:solidFill>
            <a:miter lim="800000"/>
            <a:headEnd/>
            <a:tailEnd/>
          </a:ln>
        </p:spPr>
        <p:txBody>
          <a:bodyPr wrap="none" anchor="ctr"/>
          <a:lstStyle/>
          <a:p>
            <a:pPr eaLnBrk="1" hangingPunct="1">
              <a:buClr>
                <a:srgbClr val="000000"/>
              </a:buClr>
              <a:buSzPct val="100000"/>
              <a:buFont typeface="Times New Roman" pitchFamily="18" charset="0"/>
              <a:buNone/>
              <a:defRPr/>
            </a:pPr>
            <a:endParaRPr lang="ru-RU"/>
          </a:p>
        </p:txBody>
      </p:sp>
      <p:sp>
        <p:nvSpPr>
          <p:cNvPr id="13" name="Rectangle 9"/>
          <p:cNvSpPr>
            <a:spLocks noChangeArrowheads="1"/>
          </p:cNvSpPr>
          <p:nvPr/>
        </p:nvSpPr>
        <p:spPr bwMode="auto">
          <a:xfrm>
            <a:off x="4967288" y="3886200"/>
            <a:ext cx="2362200" cy="2178050"/>
          </a:xfrm>
          <a:prstGeom prst="rect">
            <a:avLst/>
          </a:prstGeom>
          <a:solidFill>
            <a:srgbClr val="FFFF00"/>
          </a:solidFill>
          <a:ln w="19080">
            <a:solidFill>
              <a:srgbClr val="FFFF00"/>
            </a:solidFill>
            <a:miter lim="800000"/>
            <a:headEnd/>
            <a:tailEnd/>
          </a:ln>
        </p:spPr>
        <p:txBody>
          <a:bodyPr lIns="0" tIns="0" rIns="0" bIns="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400">
                <a:solidFill>
                  <a:srgbClr val="000000"/>
                </a:solidFill>
                <a:latin typeface="Times New Roman" panose="02020603050405020304" pitchFamily="18" charset="0"/>
              </a:rPr>
              <a:t>Субсидия - бюджетные средства, предоставляемые бюджету поселения, в целях софинансирования расходных обязательств, возникающих при выполнении полномочий органов местного самоуправления по вопросам местного значения </a:t>
            </a:r>
          </a:p>
        </p:txBody>
      </p:sp>
      <p:sp>
        <p:nvSpPr>
          <p:cNvPr id="14" name="AutoShape 11"/>
          <p:cNvSpPr>
            <a:spLocks noChangeArrowheads="1"/>
          </p:cNvSpPr>
          <p:nvPr/>
        </p:nvSpPr>
        <p:spPr bwMode="auto">
          <a:xfrm>
            <a:off x="3783013" y="2860675"/>
            <a:ext cx="738187" cy="928688"/>
          </a:xfrm>
          <a:prstGeom prst="downArrow">
            <a:avLst>
              <a:gd name="adj1" fmla="val 36250"/>
              <a:gd name="adj2" fmla="val 35354"/>
            </a:avLst>
          </a:prstGeom>
          <a:solidFill>
            <a:srgbClr val="6699FF"/>
          </a:solidFill>
          <a:ln w="15840">
            <a:solidFill>
              <a:srgbClr val="3366FF"/>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4" name="Стрелка вниз 3"/>
          <p:cNvSpPr/>
          <p:nvPr/>
        </p:nvSpPr>
        <p:spPr>
          <a:xfrm>
            <a:off x="5673725" y="2860675"/>
            <a:ext cx="647700" cy="928688"/>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a:p>
        </p:txBody>
      </p:sp>
      <p:sp>
        <p:nvSpPr>
          <p:cNvPr id="15" name="Rectangle 8"/>
          <p:cNvSpPr>
            <a:spLocks noChangeArrowheads="1"/>
          </p:cNvSpPr>
          <p:nvPr/>
        </p:nvSpPr>
        <p:spPr bwMode="auto">
          <a:xfrm>
            <a:off x="7473950" y="3789363"/>
            <a:ext cx="2232025" cy="2233612"/>
          </a:xfrm>
          <a:prstGeom prst="rect">
            <a:avLst/>
          </a:prstGeom>
          <a:solidFill>
            <a:schemeClr val="accent3">
              <a:lumMod val="60000"/>
              <a:lumOff val="40000"/>
            </a:schemeClr>
          </a:solidFill>
          <a:ln w="19080">
            <a:solidFill>
              <a:srgbClr val="3366FF"/>
            </a:solidFill>
            <a:miter lim="800000"/>
            <a:headEnd/>
            <a:tailEnd/>
          </a:ln>
        </p:spPr>
        <p:txBody>
          <a:bodyPr lIns="0" tIns="0" rIns="0" bIns="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1400" dirty="0">
                <a:solidFill>
                  <a:schemeClr val="tx1"/>
                </a:solidFill>
                <a:ea typeface="SimSun" charset="-122"/>
              </a:rPr>
              <a:t>Иные межбюджетные трансферты являются безвозмездными и безвозвратными. К ним относятся, к примеру, трансферты различным закрытым административно-территориальным единицам.</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9460"/>
                                        </p:tgtEl>
                                        <p:attrNameLst>
                                          <p:attrName>style.visibility</p:attrName>
                                        </p:attrNameLst>
                                      </p:cBhvr>
                                      <p:to>
                                        <p:strVal val="visible"/>
                                      </p:to>
                                    </p:set>
                                    <p:animEffect transition="in" filter="randombar(horizontal)">
                                      <p:cBhvr additive="repl">
                                        <p:cTn id="12" dur="500"/>
                                        <p:tgtEl>
                                          <p:spTgt spid="19460"/>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9459">
                                            <p:txEl>
                                              <p:pRg st="0" end="0"/>
                                            </p:txEl>
                                          </p:spTgt>
                                        </p:tgtEl>
                                        <p:attrNameLst>
                                          <p:attrName>style.visibility</p:attrName>
                                        </p:attrNameLst>
                                      </p:cBhvr>
                                      <p:to>
                                        <p:strVal val="visible"/>
                                      </p:to>
                                    </p:set>
                                    <p:animEffect transition="in" filter="wipe(up)">
                                      <p:cBhvr additive="repl">
                                        <p:cTn id="15" dur="2000"/>
                                        <p:tgtEl>
                                          <p:spTgt spid="19459">
                                            <p:txEl>
                                              <p:pRg st="0" end="0"/>
                                            </p:txEl>
                                          </p:spTgt>
                                        </p:tgtEl>
                                      </p:cBhvr>
                                    </p:animEffect>
                                  </p:childTnLst>
                                </p:cTn>
                              </p:par>
                            </p:childTnLst>
                          </p:cTn>
                        </p:par>
                        <p:par>
                          <p:cTn id="16" fill="hold" nodeType="afterGroup">
                            <p:stCondLst>
                              <p:cond delay="4000"/>
                            </p:stCondLst>
                            <p:childTnLst>
                              <p:par>
                                <p:cTn id="17" presetID="22" presetClass="entr" presetSubtype="1" fill="hold" nodeType="afterEffect">
                                  <p:stCondLst>
                                    <p:cond delay="0"/>
                                  </p:stCondLst>
                                  <p:childTnLst>
                                    <p:set>
                                      <p:cBhvr additive="repl">
                                        <p:cTn id="18" dur="1" fill="hold">
                                          <p:stCondLst>
                                            <p:cond delay="0"/>
                                          </p:stCondLst>
                                        </p:cTn>
                                        <p:tgtEl>
                                          <p:spTgt spid="3"/>
                                        </p:tgtEl>
                                        <p:attrNameLst>
                                          <p:attrName>style.visibility</p:attrName>
                                        </p:attrNameLst>
                                      </p:cBhvr>
                                      <p:to>
                                        <p:strVal val="visible"/>
                                      </p:to>
                                    </p:set>
                                    <p:animEffect transition="in" filter="wipe(up)">
                                      <p:cBhvr additive="repl">
                                        <p:cTn id="19" dur="2000"/>
                                        <p:tgtEl>
                                          <p:spTgt spid="3"/>
                                        </p:tgtEl>
                                      </p:cBhvr>
                                    </p:animEffect>
                                  </p:childTnLst>
                                </p:cTn>
                              </p:par>
                            </p:childTnLst>
                          </p:cTn>
                        </p:par>
                        <p:par>
                          <p:cTn id="20" fill="hold" nodeType="afterGroup">
                            <p:stCondLst>
                              <p:cond delay="6000"/>
                            </p:stCondLst>
                            <p:childTnLst>
                              <p:par>
                                <p:cTn id="21" presetID="22" presetClass="entr" presetSubtype="1" fill="hold" grpId="0" nodeType="afterEffect">
                                  <p:stCondLst>
                                    <p:cond delay="0"/>
                                  </p:stCondLst>
                                  <p:childTnLst>
                                    <p:set>
                                      <p:cBhvr additive="repl">
                                        <p:cTn id="22" dur="1" fill="hold">
                                          <p:stCondLst>
                                            <p:cond delay="0"/>
                                          </p:stCondLst>
                                        </p:cTn>
                                        <p:tgtEl>
                                          <p:spTgt spid="19466"/>
                                        </p:tgtEl>
                                        <p:attrNameLst>
                                          <p:attrName>style.visibility</p:attrName>
                                        </p:attrNameLst>
                                      </p:cBhvr>
                                      <p:to>
                                        <p:strVal val="visible"/>
                                      </p:to>
                                    </p:set>
                                    <p:animEffect transition="in" filter="wipe(up)">
                                      <p:cBhvr additive="repl">
                                        <p:cTn id="23" dur="2000"/>
                                        <p:tgtEl>
                                          <p:spTgt spid="19466"/>
                                        </p:tgtEl>
                                      </p:cBhvr>
                                    </p:animEffect>
                                  </p:childTnLst>
                                </p:cTn>
                              </p:par>
                            </p:childTnLst>
                          </p:cTn>
                        </p:par>
                        <p:par>
                          <p:cTn id="24" fill="hold" nodeType="afterGroup">
                            <p:stCondLst>
                              <p:cond delay="8000"/>
                            </p:stCondLst>
                            <p:childTnLst>
                              <p:par>
                                <p:cTn id="25" presetID="22" presetClass="entr" presetSubtype="1" fill="hold" nodeType="afterEffect">
                                  <p:stCondLst>
                                    <p:cond delay="0"/>
                                  </p:stCondLst>
                                  <p:childTnLst>
                                    <p:set>
                                      <p:cBhvr additive="repl">
                                        <p:cTn id="26" dur="1" fill="hold">
                                          <p:stCondLst>
                                            <p:cond delay="0"/>
                                          </p:stCondLst>
                                        </p:cTn>
                                        <p:tgtEl>
                                          <p:spTgt spid="19463"/>
                                        </p:tgtEl>
                                        <p:attrNameLst>
                                          <p:attrName>style.visibility</p:attrName>
                                        </p:attrNameLst>
                                      </p:cBhvr>
                                      <p:to>
                                        <p:strVal val="visible"/>
                                      </p:to>
                                    </p:set>
                                    <p:animEffect transition="in" filter="wipe(up)">
                                      <p:cBhvr additive="repl">
                                        <p:cTn id="27" dur="2000"/>
                                        <p:tgtEl>
                                          <p:spTgt spid="19463"/>
                                        </p:tgtEl>
                                      </p:cBhvr>
                                    </p:animEffect>
                                  </p:childTnLst>
                                </p:cTn>
                              </p:par>
                            </p:childTnLst>
                          </p:cTn>
                        </p:par>
                        <p:par>
                          <p:cTn id="28" fill="hold" nodeType="afterGroup">
                            <p:stCondLst>
                              <p:cond delay="10000"/>
                            </p:stCondLst>
                            <p:childTnLst>
                              <p:par>
                                <p:cTn id="29" presetID="22" presetClass="entr" presetSubtype="1" fill="hold" nodeType="afterEffect">
                                  <p:stCondLst>
                                    <p:cond delay="0"/>
                                  </p:stCondLst>
                                  <p:childTnLst>
                                    <p:set>
                                      <p:cBhvr additive="repl">
                                        <p:cTn id="30" dur="1" fill="hold">
                                          <p:stCondLst>
                                            <p:cond delay="0"/>
                                          </p:stCondLst>
                                        </p:cTn>
                                        <p:tgtEl>
                                          <p:spTgt spid="19464"/>
                                        </p:tgtEl>
                                        <p:attrNameLst>
                                          <p:attrName>style.visibility</p:attrName>
                                        </p:attrNameLst>
                                      </p:cBhvr>
                                      <p:to>
                                        <p:strVal val="visible"/>
                                      </p:to>
                                    </p:set>
                                    <p:animEffect transition="in" filter="wipe(up)">
                                      <p:cBhvr additive="repl">
                                        <p:cTn id="31" dur="2000"/>
                                        <p:tgtEl>
                                          <p:spTgt spid="19464"/>
                                        </p:tgtEl>
                                      </p:cBhvr>
                                    </p:animEffect>
                                  </p:childTnLst>
                                </p:cTn>
                              </p:par>
                            </p:childTnLst>
                          </p:cTn>
                        </p:par>
                        <p:par>
                          <p:cTn id="32" fill="hold" nodeType="afterGroup">
                            <p:stCondLst>
                              <p:cond delay="12000"/>
                            </p:stCondLst>
                            <p:childTnLst>
                              <p:par>
                                <p:cTn id="33" presetID="22" presetClass="entr" presetSubtype="1" fill="hold" grpId="0" nodeType="afterEffect">
                                  <p:stCondLst>
                                    <p:cond delay="0"/>
                                  </p:stCondLst>
                                  <p:childTnLst>
                                    <p:set>
                                      <p:cBhvr additive="repl">
                                        <p:cTn id="34" dur="1" fill="hold">
                                          <p:stCondLst>
                                            <p:cond delay="0"/>
                                          </p:stCondLst>
                                        </p:cTn>
                                        <p:tgtEl>
                                          <p:spTgt spid="19468"/>
                                        </p:tgtEl>
                                        <p:attrNameLst>
                                          <p:attrName>style.visibility</p:attrName>
                                        </p:attrNameLst>
                                      </p:cBhvr>
                                      <p:to>
                                        <p:strVal val="visible"/>
                                      </p:to>
                                    </p:set>
                                    <p:animEffect transition="in" filter="wipe(up)">
                                      <p:cBhvr additive="repl">
                                        <p:cTn id="35" dur="2000"/>
                                        <p:tgtEl>
                                          <p:spTgt spid="19468"/>
                                        </p:tgtEl>
                                      </p:cBhvr>
                                    </p:animEffect>
                                  </p:childTnLst>
                                </p:cTn>
                              </p:par>
                            </p:childTnLst>
                          </p:cTn>
                        </p:par>
                        <p:par>
                          <p:cTn id="36" fill="hold" nodeType="afterGroup">
                            <p:stCondLst>
                              <p:cond delay="14000"/>
                            </p:stCondLst>
                            <p:childTnLst>
                              <p:par>
                                <p:cTn id="37" presetID="22" presetClass="entr" presetSubtype="1" fill="hold" nodeType="afterEffect">
                                  <p:stCondLst>
                                    <p:cond delay="0"/>
                                  </p:stCondLst>
                                  <p:childTnLst>
                                    <p:set>
                                      <p:cBhvr additive="repl">
                                        <p:cTn id="38" dur="1" fill="hold">
                                          <p:stCondLst>
                                            <p:cond delay="0"/>
                                          </p:stCondLst>
                                        </p:cTn>
                                        <p:tgtEl>
                                          <p:spTgt spid="13"/>
                                        </p:tgtEl>
                                        <p:attrNameLst>
                                          <p:attrName>style.visibility</p:attrName>
                                        </p:attrNameLst>
                                      </p:cBhvr>
                                      <p:to>
                                        <p:strVal val="visible"/>
                                      </p:to>
                                    </p:set>
                                    <p:animEffect transition="in" filter="wipe(up)">
                                      <p:cBhvr additive="repl">
                                        <p:cTn id="39" dur="2000"/>
                                        <p:tgtEl>
                                          <p:spTgt spid="13"/>
                                        </p:tgtEl>
                                      </p:cBhvr>
                                    </p:animEffect>
                                  </p:childTnLst>
                                </p:cTn>
                              </p:par>
                            </p:childTnLst>
                          </p:cTn>
                        </p:par>
                        <p:par>
                          <p:cTn id="40" fill="hold" nodeType="afterGroup">
                            <p:stCondLst>
                              <p:cond delay="16000"/>
                            </p:stCondLst>
                            <p:childTnLst>
                              <p:par>
                                <p:cTn id="41" presetID="22" presetClass="entr" presetSubtype="1" fill="hold" grpId="0" nodeType="afterEffect">
                                  <p:stCondLst>
                                    <p:cond delay="0"/>
                                  </p:stCondLst>
                                  <p:childTnLst>
                                    <p:set>
                                      <p:cBhvr additive="repl">
                                        <p:cTn id="42" dur="1" fill="hold">
                                          <p:stCondLst>
                                            <p:cond delay="0"/>
                                          </p:stCondLst>
                                        </p:cTn>
                                        <p:tgtEl>
                                          <p:spTgt spid="14"/>
                                        </p:tgtEl>
                                        <p:attrNameLst>
                                          <p:attrName>style.visibility</p:attrName>
                                        </p:attrNameLst>
                                      </p:cBhvr>
                                      <p:to>
                                        <p:strVal val="visible"/>
                                      </p:to>
                                    </p:set>
                                    <p:animEffect transition="in" filter="wipe(up)">
                                      <p:cBhvr additive="repl">
                                        <p:cTn id="43" dur="2000"/>
                                        <p:tgtEl>
                                          <p:spTgt spid="14"/>
                                        </p:tgtEl>
                                      </p:cBhvr>
                                    </p:animEffect>
                                  </p:childTnLst>
                                </p:cTn>
                              </p:par>
                            </p:childTnLst>
                          </p:cTn>
                        </p:par>
                        <p:par>
                          <p:cTn id="44" fill="hold" nodeType="afterGroup">
                            <p:stCondLst>
                              <p:cond delay="18000"/>
                            </p:stCondLst>
                            <p:childTnLst>
                              <p:par>
                                <p:cTn id="45" presetID="22" presetClass="entr" presetSubtype="1" fill="hold" nodeType="afterEffect">
                                  <p:stCondLst>
                                    <p:cond delay="0"/>
                                  </p:stCondLst>
                                  <p:childTnLst>
                                    <p:set>
                                      <p:cBhvr additive="repl">
                                        <p:cTn id="46" dur="1" fill="hold">
                                          <p:stCondLst>
                                            <p:cond delay="0"/>
                                          </p:stCondLst>
                                        </p:cTn>
                                        <p:tgtEl>
                                          <p:spTgt spid="15"/>
                                        </p:tgtEl>
                                        <p:attrNameLst>
                                          <p:attrName>style.visibility</p:attrName>
                                        </p:attrNameLst>
                                      </p:cBhvr>
                                      <p:to>
                                        <p:strVal val="visible"/>
                                      </p:to>
                                    </p:set>
                                    <p:animEffect transition="in" filter="wipe(up)">
                                      <p:cBhvr additive="repl">
                                        <p:cTn id="47"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6" grpId="0" animBg="1"/>
      <p:bldP spid="19468" grpId="0" animBg="1"/>
      <p:bldP spid="1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379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793F7550-EB6E-4F04-B485-2C6CC0221742}"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14</a:t>
            </a:fld>
            <a:endParaRPr lang="ru-RU" altLang="ru-RU" sz="1400">
              <a:solidFill>
                <a:srgbClr val="000000"/>
              </a:solidFill>
              <a:latin typeface="Times New Roman" panose="02020603050405020304" pitchFamily="18" charset="0"/>
            </a:endParaRPr>
          </a:p>
        </p:txBody>
      </p:sp>
      <p:sp>
        <p:nvSpPr>
          <p:cNvPr id="21506" name="Text Box 2"/>
          <p:cNvSpPr txBox="1">
            <a:spLocks noChangeArrowheads="1"/>
          </p:cNvSpPr>
          <p:nvPr/>
        </p:nvSpPr>
        <p:spPr bwMode="auto">
          <a:xfrm>
            <a:off x="508000" y="174625"/>
            <a:ext cx="9148763" cy="1166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2400" b="1" dirty="0">
                <a:solidFill>
                  <a:srgbClr val="333399"/>
                </a:solidFill>
                <a:latin typeface="Bookman Old Style" panose="02050604050505020204" pitchFamily="18" charset="0"/>
              </a:rPr>
              <a:t>Структура доходов бюджета муниципального образования сельское поселение Уэлен на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6</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a:t>
            </a:r>
          </a:p>
        </p:txBody>
      </p:sp>
      <p:sp>
        <p:nvSpPr>
          <p:cNvPr id="33796" name="Text Box 5"/>
          <p:cNvSpPr txBox="1">
            <a:spLocks noChangeArrowheads="1"/>
          </p:cNvSpPr>
          <p:nvPr/>
        </p:nvSpPr>
        <p:spPr bwMode="auto">
          <a:xfrm>
            <a:off x="595313" y="942975"/>
            <a:ext cx="8861425" cy="557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479425" y="11969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9"/>
          <p:cNvGraphicFramePr>
            <a:graphicFrameLocks/>
          </p:cNvGraphicFramePr>
          <p:nvPr>
            <p:extLst>
              <p:ext uri="{D42A27DB-BD31-4B8C-83A1-F6EECF244321}">
                <p14:modId xmlns:p14="http://schemas.microsoft.com/office/powerpoint/2010/main" val="3433722187"/>
              </p:ext>
            </p:extLst>
          </p:nvPr>
        </p:nvGraphicFramePr>
        <p:xfrm>
          <a:off x="433388" y="1498600"/>
          <a:ext cx="9185275" cy="49847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584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CC10820C-CF89-49F0-AAF3-9F48450EE606}"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15</a:t>
            </a:fld>
            <a:endParaRPr lang="ru-RU" altLang="ru-RU" sz="1400">
              <a:solidFill>
                <a:srgbClr val="000000"/>
              </a:solidFill>
              <a:latin typeface="Times New Roman" panose="02020603050405020304" pitchFamily="18" charset="0"/>
            </a:endParaRPr>
          </a:p>
        </p:txBody>
      </p:sp>
      <p:sp>
        <p:nvSpPr>
          <p:cNvPr id="2" name="Text Box 2"/>
          <p:cNvSpPr txBox="1">
            <a:spLocks noChangeArrowheads="1"/>
          </p:cNvSpPr>
          <p:nvPr/>
        </p:nvSpPr>
        <p:spPr bwMode="auto">
          <a:xfrm>
            <a:off x="452438" y="214313"/>
            <a:ext cx="8915400" cy="1254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2400" b="1" dirty="0">
                <a:solidFill>
                  <a:srgbClr val="333399"/>
                </a:solidFill>
                <a:latin typeface="Bookman Old Style" panose="02050604050505020204" pitchFamily="18" charset="0"/>
              </a:rPr>
              <a:t>Динамика поступлений доходов бюджета муниципального образования сельское поселение Уэлен за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3</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5</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годы и прогноз поступления доходов в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6</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году</a:t>
            </a:r>
          </a:p>
        </p:txBody>
      </p:sp>
      <p:sp>
        <p:nvSpPr>
          <p:cNvPr id="35844" name="Text Box 5"/>
          <p:cNvSpPr txBox="1">
            <a:spLocks noChangeArrowheads="1"/>
          </p:cNvSpPr>
          <p:nvPr/>
        </p:nvSpPr>
        <p:spPr bwMode="auto">
          <a:xfrm>
            <a:off x="595313" y="1643063"/>
            <a:ext cx="8861425" cy="4872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595313" y="1643063"/>
            <a:ext cx="9145587" cy="4603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3" name="Диаграмма 8"/>
          <p:cNvGraphicFramePr>
            <a:graphicFrameLocks/>
          </p:cNvGraphicFramePr>
          <p:nvPr>
            <p:extLst>
              <p:ext uri="{D42A27DB-BD31-4B8C-83A1-F6EECF244321}">
                <p14:modId xmlns:p14="http://schemas.microsoft.com/office/powerpoint/2010/main" val="1464757340"/>
              </p:ext>
            </p:extLst>
          </p:nvPr>
        </p:nvGraphicFramePr>
        <p:xfrm>
          <a:off x="503238" y="1979613"/>
          <a:ext cx="8972550" cy="4327525"/>
        </p:xfrm>
        <a:graphic>
          <a:graphicData uri="http://schemas.openxmlformats.org/drawingml/2006/chart">
            <c:chart xmlns:c="http://schemas.openxmlformats.org/drawingml/2006/chart" xmlns:r="http://schemas.openxmlformats.org/officeDocument/2006/relationships" r:id="rId3"/>
          </a:graphicData>
        </a:graphic>
      </p:graphicFrame>
      <p:sp>
        <p:nvSpPr>
          <p:cNvPr id="35847" name="Прямоугольник 7"/>
          <p:cNvSpPr>
            <a:spLocks noChangeArrowheads="1"/>
          </p:cNvSpPr>
          <p:nvPr/>
        </p:nvSpPr>
        <p:spPr bwMode="auto">
          <a:xfrm>
            <a:off x="7110413" y="1679575"/>
            <a:ext cx="1277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789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E3AE86DC-FE54-4398-88E2-8A4E207BC482}"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16</a:t>
            </a:fld>
            <a:endParaRPr lang="ru-RU" altLang="ru-RU" sz="1400">
              <a:solidFill>
                <a:srgbClr val="000000"/>
              </a:solidFill>
              <a:latin typeface="Times New Roman" panose="02020603050405020304" pitchFamily="18" charset="0"/>
            </a:endParaRPr>
          </a:p>
        </p:txBody>
      </p:sp>
      <p:sp>
        <p:nvSpPr>
          <p:cNvPr id="2" name="Text Box 2"/>
          <p:cNvSpPr txBox="1">
            <a:spLocks noChangeArrowheads="1"/>
          </p:cNvSpPr>
          <p:nvPr/>
        </p:nvSpPr>
        <p:spPr bwMode="auto">
          <a:xfrm>
            <a:off x="508000" y="174625"/>
            <a:ext cx="891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2800" b="1" dirty="0">
                <a:solidFill>
                  <a:srgbClr val="333399"/>
                </a:solidFill>
                <a:latin typeface="Bookman Old Style" panose="02050604050505020204" pitchFamily="18" charset="0"/>
              </a:rPr>
              <a:t>Налоговые доходы </a:t>
            </a:r>
            <a:r>
              <a:rPr lang="en-US" altLang="ru-RU" sz="2800" b="1" dirty="0" smtClean="0">
                <a:solidFill>
                  <a:srgbClr val="333399"/>
                </a:solidFill>
                <a:latin typeface="Bookman Old Style" panose="02050604050505020204" pitchFamily="18" charset="0"/>
              </a:rPr>
              <a:t>548,9</a:t>
            </a:r>
            <a:r>
              <a:rPr lang="ru-RU" altLang="ru-RU" sz="2800" b="1" dirty="0" smtClean="0">
                <a:solidFill>
                  <a:srgbClr val="333399"/>
                </a:solidFill>
                <a:latin typeface="Bookman Old Style" panose="02050604050505020204" pitchFamily="18" charset="0"/>
              </a:rPr>
              <a:t> </a:t>
            </a:r>
            <a:r>
              <a:rPr lang="ru-RU" altLang="ru-RU" sz="2800" b="1" dirty="0" err="1">
                <a:solidFill>
                  <a:srgbClr val="333399"/>
                </a:solidFill>
                <a:latin typeface="Bookman Old Style" panose="02050604050505020204" pitchFamily="18" charset="0"/>
              </a:rPr>
              <a:t>тыс.руб</a:t>
            </a:r>
            <a:r>
              <a:rPr lang="ru-RU" altLang="ru-RU" sz="2800" b="1" dirty="0">
                <a:solidFill>
                  <a:srgbClr val="333399"/>
                </a:solidFill>
                <a:latin typeface="Bookman Old Style" panose="02050604050505020204" pitchFamily="18" charset="0"/>
              </a:rPr>
              <a:t>.</a:t>
            </a:r>
          </a:p>
        </p:txBody>
      </p:sp>
      <p:sp>
        <p:nvSpPr>
          <p:cNvPr id="37892" name="Text Box 5"/>
          <p:cNvSpPr txBox="1">
            <a:spLocks noChangeArrowheads="1"/>
          </p:cNvSpPr>
          <p:nvPr/>
        </p:nvSpPr>
        <p:spPr bwMode="auto">
          <a:xfrm>
            <a:off x="595313" y="942975"/>
            <a:ext cx="8861425" cy="557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311150" y="7810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3" name="Диаграмма 8"/>
          <p:cNvGraphicFramePr>
            <a:graphicFrameLocks/>
          </p:cNvGraphicFramePr>
          <p:nvPr>
            <p:extLst>
              <p:ext uri="{D42A27DB-BD31-4B8C-83A1-F6EECF244321}">
                <p14:modId xmlns:p14="http://schemas.microsoft.com/office/powerpoint/2010/main" val="395006503"/>
              </p:ext>
            </p:extLst>
          </p:nvPr>
        </p:nvGraphicFramePr>
        <p:xfrm>
          <a:off x="431800" y="1277938"/>
          <a:ext cx="9186863" cy="517207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993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BAA67C36-F15F-414E-9C5A-ACAB746A8B73}"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17</a:t>
            </a:fld>
            <a:endParaRPr lang="ru-RU" altLang="ru-RU" sz="1400">
              <a:solidFill>
                <a:srgbClr val="000000"/>
              </a:solidFill>
              <a:latin typeface="Times New Roman" panose="02020603050405020304" pitchFamily="18" charset="0"/>
            </a:endParaRPr>
          </a:p>
        </p:txBody>
      </p:sp>
      <p:sp>
        <p:nvSpPr>
          <p:cNvPr id="2" name="Text Box 2"/>
          <p:cNvSpPr txBox="1">
            <a:spLocks noChangeArrowheads="1"/>
          </p:cNvSpPr>
          <p:nvPr/>
        </p:nvSpPr>
        <p:spPr bwMode="auto">
          <a:xfrm>
            <a:off x="508000" y="174625"/>
            <a:ext cx="8915400"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endParaRPr lang="ru-RU" altLang="ru-RU" sz="2400" b="1" dirty="0">
              <a:solidFill>
                <a:srgbClr val="333399"/>
              </a:solidFill>
              <a:latin typeface="Bookman Old Style" panose="02050604050505020204" pitchFamily="18" charset="0"/>
            </a:endParaRPr>
          </a:p>
          <a:p>
            <a:pPr algn="ctr" eaLnBrk="1" hangingPunct="1">
              <a:spcBef>
                <a:spcPct val="0"/>
              </a:spcBef>
              <a:spcAft>
                <a:spcPct val="0"/>
              </a:spcAft>
              <a:buClrTx/>
              <a:buSzPct val="100000"/>
              <a:buFontTx/>
              <a:buNone/>
            </a:pPr>
            <a:r>
              <a:rPr lang="ru-RU" altLang="ru-RU" sz="2400" b="1" dirty="0">
                <a:solidFill>
                  <a:srgbClr val="333399"/>
                </a:solidFill>
                <a:latin typeface="Bookman Old Style" panose="02050604050505020204" pitchFamily="18" charset="0"/>
              </a:rPr>
              <a:t>Динамика поступлений налоговых доходов муниципального образования сельское поселение Уэлен за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3</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5</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годы и прогноз поступления в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6</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году</a:t>
            </a:r>
          </a:p>
        </p:txBody>
      </p:sp>
      <p:sp>
        <p:nvSpPr>
          <p:cNvPr id="39940" name="Text Box 5"/>
          <p:cNvSpPr txBox="1">
            <a:spLocks noChangeArrowheads="1"/>
          </p:cNvSpPr>
          <p:nvPr/>
        </p:nvSpPr>
        <p:spPr bwMode="auto">
          <a:xfrm>
            <a:off x="595313" y="1643063"/>
            <a:ext cx="8861425" cy="4872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452438" y="1590675"/>
            <a:ext cx="9145587"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3" name="Диаграмма 8"/>
          <p:cNvGraphicFramePr>
            <a:graphicFrameLocks/>
          </p:cNvGraphicFramePr>
          <p:nvPr>
            <p:extLst>
              <p:ext uri="{D42A27DB-BD31-4B8C-83A1-F6EECF244321}">
                <p14:modId xmlns:p14="http://schemas.microsoft.com/office/powerpoint/2010/main" val="3414856748"/>
              </p:ext>
            </p:extLst>
          </p:nvPr>
        </p:nvGraphicFramePr>
        <p:xfrm>
          <a:off x="479425" y="1768475"/>
          <a:ext cx="8972550" cy="4470400"/>
        </p:xfrm>
        <a:graphic>
          <a:graphicData uri="http://schemas.openxmlformats.org/drawingml/2006/chart">
            <c:chart xmlns:c="http://schemas.openxmlformats.org/drawingml/2006/chart" xmlns:r="http://schemas.openxmlformats.org/officeDocument/2006/relationships" r:id="rId3"/>
          </a:graphicData>
        </a:graphic>
      </p:graphicFrame>
      <p:sp>
        <p:nvSpPr>
          <p:cNvPr id="39943" name="Прямоугольник 7"/>
          <p:cNvSpPr>
            <a:spLocks noChangeArrowheads="1"/>
          </p:cNvSpPr>
          <p:nvPr/>
        </p:nvSpPr>
        <p:spPr bwMode="auto">
          <a:xfrm>
            <a:off x="7312025" y="1804988"/>
            <a:ext cx="12779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4198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F964CEE9-AD3C-4FB6-9510-599978302552}"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18</a:t>
            </a:fld>
            <a:endParaRPr lang="ru-RU" altLang="ru-RU" sz="1400">
              <a:solidFill>
                <a:srgbClr val="000000"/>
              </a:solidFill>
              <a:latin typeface="Times New Roman" panose="02020603050405020304" pitchFamily="18" charset="0"/>
            </a:endParaRPr>
          </a:p>
        </p:txBody>
      </p:sp>
      <p:sp>
        <p:nvSpPr>
          <p:cNvPr id="21506" name="Text Box 2"/>
          <p:cNvSpPr txBox="1">
            <a:spLocks noChangeArrowheads="1"/>
          </p:cNvSpPr>
          <p:nvPr/>
        </p:nvSpPr>
        <p:spPr bwMode="auto">
          <a:xfrm>
            <a:off x="508000" y="174625"/>
            <a:ext cx="891540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endParaRPr lang="ru-RU" altLang="ru-RU" sz="2400" b="1" dirty="0">
              <a:solidFill>
                <a:srgbClr val="333399"/>
              </a:solidFill>
              <a:latin typeface="Bookman Old Style" panose="02050604050505020204" pitchFamily="18" charset="0"/>
            </a:endParaRPr>
          </a:p>
          <a:p>
            <a:pPr algn="ctr" eaLnBrk="1" hangingPunct="1">
              <a:spcBef>
                <a:spcPct val="0"/>
              </a:spcBef>
              <a:spcAft>
                <a:spcPct val="0"/>
              </a:spcAft>
              <a:buClrTx/>
              <a:buSzPct val="100000"/>
              <a:buFontTx/>
              <a:buNone/>
            </a:pPr>
            <a:endParaRPr lang="ru-RU" altLang="ru-RU" sz="2400" b="1" dirty="0">
              <a:solidFill>
                <a:srgbClr val="333399"/>
              </a:solidFill>
              <a:latin typeface="Bookman Old Style" panose="02050604050505020204" pitchFamily="18" charset="0"/>
            </a:endParaRPr>
          </a:p>
          <a:p>
            <a:pPr algn="ctr" eaLnBrk="1" hangingPunct="1">
              <a:spcBef>
                <a:spcPct val="0"/>
              </a:spcBef>
              <a:spcAft>
                <a:spcPct val="0"/>
              </a:spcAft>
              <a:buClrTx/>
              <a:buSzPct val="100000"/>
              <a:buFontTx/>
              <a:buNone/>
            </a:pPr>
            <a:r>
              <a:rPr lang="ru-RU" altLang="ru-RU" sz="2400" b="1" dirty="0">
                <a:solidFill>
                  <a:srgbClr val="333399"/>
                </a:solidFill>
                <a:latin typeface="Bookman Old Style" panose="02050604050505020204" pitchFamily="18" charset="0"/>
              </a:rPr>
              <a:t>Динамика поступлений неналоговых доходов бюджета муниципального образования сельское поселение Уэлен за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3</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5</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годы и прогноз поступления неналоговых доходов в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6</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году</a:t>
            </a:r>
          </a:p>
        </p:txBody>
      </p:sp>
      <p:sp>
        <p:nvSpPr>
          <p:cNvPr id="41988" name="Text Box 5"/>
          <p:cNvSpPr txBox="1">
            <a:spLocks noChangeArrowheads="1"/>
          </p:cNvSpPr>
          <p:nvPr/>
        </p:nvSpPr>
        <p:spPr bwMode="auto">
          <a:xfrm>
            <a:off x="595313" y="1700213"/>
            <a:ext cx="8861425" cy="481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315913" y="1700213"/>
            <a:ext cx="9217025" cy="4603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3974995940"/>
              </p:ext>
            </p:extLst>
          </p:nvPr>
        </p:nvGraphicFramePr>
        <p:xfrm>
          <a:off x="431800" y="1765300"/>
          <a:ext cx="8972550" cy="4470400"/>
        </p:xfrm>
        <a:graphic>
          <a:graphicData uri="http://schemas.openxmlformats.org/drawingml/2006/chart">
            <c:chart xmlns:c="http://schemas.openxmlformats.org/drawingml/2006/chart" xmlns:r="http://schemas.openxmlformats.org/officeDocument/2006/relationships" r:id="rId3"/>
          </a:graphicData>
        </a:graphic>
      </p:graphicFrame>
      <p:sp>
        <p:nvSpPr>
          <p:cNvPr id="41991" name="Прямоугольник 7"/>
          <p:cNvSpPr>
            <a:spLocks noChangeArrowheads="1"/>
          </p:cNvSpPr>
          <p:nvPr/>
        </p:nvSpPr>
        <p:spPr bwMode="auto">
          <a:xfrm>
            <a:off x="6811963" y="1831975"/>
            <a:ext cx="1277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4403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C25F9D56-68AF-4796-A62A-A67B074DDD4E}"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19</a:t>
            </a:fld>
            <a:endParaRPr lang="ru-RU" altLang="ru-RU" sz="1400">
              <a:solidFill>
                <a:srgbClr val="000000"/>
              </a:solidFill>
              <a:latin typeface="Times New Roman" panose="02020603050405020304" pitchFamily="18" charset="0"/>
            </a:endParaRPr>
          </a:p>
        </p:txBody>
      </p:sp>
      <p:sp>
        <p:nvSpPr>
          <p:cNvPr id="21506" name="Text Box 2"/>
          <p:cNvSpPr txBox="1">
            <a:spLocks noChangeArrowheads="1"/>
          </p:cNvSpPr>
          <p:nvPr/>
        </p:nvSpPr>
        <p:spPr bwMode="auto">
          <a:xfrm>
            <a:off x="0" y="174625"/>
            <a:ext cx="99075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2800" b="1" dirty="0">
                <a:solidFill>
                  <a:srgbClr val="333399"/>
                </a:solidFill>
                <a:latin typeface="Bookman Old Style" panose="02050604050505020204" pitchFamily="18" charset="0"/>
              </a:rPr>
              <a:t>Безвозмездные поступления </a:t>
            </a:r>
            <a:r>
              <a:rPr lang="en-US" altLang="ru-RU" sz="2800" b="1" dirty="0" smtClean="0">
                <a:solidFill>
                  <a:srgbClr val="333399"/>
                </a:solidFill>
                <a:latin typeface="Bookman Old Style" panose="02050604050505020204" pitchFamily="18" charset="0"/>
              </a:rPr>
              <a:t>22 193,7</a:t>
            </a:r>
            <a:r>
              <a:rPr lang="ru-RU" altLang="ru-RU" sz="2800" b="1" dirty="0" err="1" smtClean="0">
                <a:solidFill>
                  <a:srgbClr val="333399"/>
                </a:solidFill>
                <a:latin typeface="Bookman Old Style" panose="02050604050505020204" pitchFamily="18" charset="0"/>
              </a:rPr>
              <a:t>тыс.руб</a:t>
            </a:r>
            <a:r>
              <a:rPr lang="ru-RU" altLang="ru-RU" sz="2800" b="1" dirty="0">
                <a:solidFill>
                  <a:srgbClr val="333399"/>
                </a:solidFill>
                <a:latin typeface="Bookman Old Style" panose="02050604050505020204" pitchFamily="18" charset="0"/>
              </a:rPr>
              <a:t>.</a:t>
            </a:r>
          </a:p>
        </p:txBody>
      </p:sp>
      <p:sp>
        <p:nvSpPr>
          <p:cNvPr id="44036" name="Text Box 5"/>
          <p:cNvSpPr txBox="1">
            <a:spLocks noChangeArrowheads="1"/>
          </p:cNvSpPr>
          <p:nvPr/>
        </p:nvSpPr>
        <p:spPr bwMode="auto">
          <a:xfrm>
            <a:off x="595313" y="942975"/>
            <a:ext cx="8861425" cy="557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311150" y="7810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321795523"/>
              </p:ext>
            </p:extLst>
          </p:nvPr>
        </p:nvGraphicFramePr>
        <p:xfrm>
          <a:off x="431800" y="1122363"/>
          <a:ext cx="8972550" cy="5113337"/>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0242" name="Text Box 1"/>
          <p:cNvSpPr txBox="1">
            <a:spLocks noChangeArrowheads="1"/>
          </p:cNvSpPr>
          <p:nvPr/>
        </p:nvSpPr>
        <p:spPr bwMode="auto">
          <a:xfrm>
            <a:off x="7099300" y="6248400"/>
            <a:ext cx="231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a:spcBef>
                <a:spcPts val="8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SimSun" panose="02010600030101010101" pitchFamily="2" charset="-122"/>
              </a:defRPr>
            </a:lvl1pPr>
            <a:lvl2pPr>
              <a:spcBef>
                <a:spcPts val="7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SimSun" panose="02010600030101010101" pitchFamily="2" charset="-122"/>
              </a:defRPr>
            </a:lvl2pPr>
            <a:lvl3pPr>
              <a:spcBef>
                <a:spcPts val="6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SimSun" panose="02010600030101010101" pitchFamily="2" charset="-122"/>
              </a:defRPr>
            </a:lvl3pPr>
            <a:lvl4pPr>
              <a:spcBef>
                <a:spcPts val="5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4pPr>
            <a:lvl5pPr>
              <a:spcBef>
                <a:spcPts val="5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9pPr>
          </a:lstStyle>
          <a:p>
            <a:pPr algn="r" eaLnBrk="1" hangingPunct="1">
              <a:spcBef>
                <a:spcPct val="0"/>
              </a:spcBef>
              <a:buClrTx/>
              <a:buFontTx/>
              <a:buNone/>
            </a:pPr>
            <a:fld id="{F6B1397B-08EC-40D8-85FE-52EA1EAA4281}" type="slidenum">
              <a:rPr lang="ru-RU" altLang="ru-RU" sz="1200"/>
              <a:pPr algn="r" eaLnBrk="1" hangingPunct="1">
                <a:spcBef>
                  <a:spcPct val="0"/>
                </a:spcBef>
                <a:buClrTx/>
                <a:buFontTx/>
                <a:buNone/>
              </a:pPr>
              <a:t>2</a:t>
            </a:fld>
            <a:endParaRPr lang="ru-RU" altLang="ru-RU" sz="1200"/>
          </a:p>
        </p:txBody>
      </p:sp>
      <p:sp>
        <p:nvSpPr>
          <p:cNvPr id="7170" name="Text Box 2"/>
          <p:cNvSpPr txBox="1">
            <a:spLocks noChangeArrowheads="1"/>
          </p:cNvSpPr>
          <p:nvPr/>
        </p:nvSpPr>
        <p:spPr bwMode="auto">
          <a:xfrm>
            <a:off x="508000" y="1136650"/>
            <a:ext cx="8969375"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54000" rIns="54000"/>
          <a:lstStyle>
            <a:lvl1pPr marL="1588" indent="361950">
              <a:spcBef>
                <a:spcPts val="800"/>
              </a:spcBef>
              <a:buClr>
                <a:srgbClr val="000000"/>
              </a:buClr>
              <a:buSzPct val="100000"/>
              <a:buFont typeface="Times New Roman" panose="02020603050405020304" pitchFamily="18" charset="0"/>
              <a:buChar char="•"/>
              <a:tabLst>
                <a:tab pos="571500" algn="l"/>
                <a:tab pos="1485900" algn="l"/>
                <a:tab pos="2400300" algn="l"/>
                <a:tab pos="3314700" algn="l"/>
                <a:tab pos="4229100" algn="l"/>
                <a:tab pos="5143500" algn="l"/>
                <a:tab pos="6057900" algn="l"/>
                <a:tab pos="6972300" algn="l"/>
                <a:tab pos="7886700" algn="l"/>
                <a:tab pos="8801100" algn="l"/>
                <a:tab pos="9715500" algn="l"/>
              </a:tabLst>
              <a:defRPr sz="3200">
                <a:solidFill>
                  <a:srgbClr val="000000"/>
                </a:solidFill>
                <a:latin typeface="Times New Roman" panose="02020603050405020304" pitchFamily="18" charset="0"/>
                <a:ea typeface="SimSun" panose="02010600030101010101" pitchFamily="2" charset="-122"/>
              </a:defRPr>
            </a:lvl1pPr>
            <a:lvl2pPr>
              <a:spcBef>
                <a:spcPts val="700"/>
              </a:spcBef>
              <a:buClr>
                <a:srgbClr val="000000"/>
              </a:buClr>
              <a:buSzPct val="100000"/>
              <a:buFont typeface="Times New Roman" panose="02020603050405020304" pitchFamily="18" charset="0"/>
              <a:buChar char="–"/>
              <a:tabLst>
                <a:tab pos="571500" algn="l"/>
                <a:tab pos="1485900" algn="l"/>
                <a:tab pos="2400300" algn="l"/>
                <a:tab pos="3314700" algn="l"/>
                <a:tab pos="4229100" algn="l"/>
                <a:tab pos="5143500" algn="l"/>
                <a:tab pos="6057900" algn="l"/>
                <a:tab pos="6972300" algn="l"/>
                <a:tab pos="7886700" algn="l"/>
                <a:tab pos="8801100" algn="l"/>
                <a:tab pos="9715500" algn="l"/>
              </a:tabLst>
              <a:defRPr sz="2800">
                <a:solidFill>
                  <a:srgbClr val="000000"/>
                </a:solidFill>
                <a:latin typeface="Times New Roman" panose="02020603050405020304" pitchFamily="18" charset="0"/>
                <a:ea typeface="SimSun" panose="02010600030101010101" pitchFamily="2" charset="-122"/>
              </a:defRPr>
            </a:lvl2pPr>
            <a:lvl3pPr>
              <a:spcBef>
                <a:spcPts val="600"/>
              </a:spcBef>
              <a:buClr>
                <a:srgbClr val="000000"/>
              </a:buClr>
              <a:buSzPct val="100000"/>
              <a:buFont typeface="Times New Roman" panose="02020603050405020304" pitchFamily="18" charset="0"/>
              <a:buChar char="•"/>
              <a:tabLst>
                <a:tab pos="571500" algn="l"/>
                <a:tab pos="1485900" algn="l"/>
                <a:tab pos="2400300" algn="l"/>
                <a:tab pos="3314700" algn="l"/>
                <a:tab pos="4229100" algn="l"/>
                <a:tab pos="5143500" algn="l"/>
                <a:tab pos="6057900" algn="l"/>
                <a:tab pos="6972300" algn="l"/>
                <a:tab pos="7886700" algn="l"/>
                <a:tab pos="8801100" algn="l"/>
                <a:tab pos="9715500" algn="l"/>
              </a:tabLst>
              <a:defRPr sz="2400">
                <a:solidFill>
                  <a:srgbClr val="000000"/>
                </a:solidFill>
                <a:latin typeface="Times New Roman" panose="02020603050405020304" pitchFamily="18" charset="0"/>
                <a:ea typeface="SimSun" panose="02010600030101010101" pitchFamily="2" charset="-122"/>
              </a:defRPr>
            </a:lvl3pPr>
            <a:lvl4pPr>
              <a:spcBef>
                <a:spcPts val="500"/>
              </a:spcBef>
              <a:buClr>
                <a:srgbClr val="000000"/>
              </a:buClr>
              <a:buSzPct val="100000"/>
              <a:buFont typeface="Times New Roman" panose="02020603050405020304" pitchFamily="18" charset="0"/>
              <a:buChar char="–"/>
              <a:tabLst>
                <a:tab pos="571500" algn="l"/>
                <a:tab pos="1485900" algn="l"/>
                <a:tab pos="2400300" algn="l"/>
                <a:tab pos="3314700" algn="l"/>
                <a:tab pos="4229100" algn="l"/>
                <a:tab pos="5143500" algn="l"/>
                <a:tab pos="6057900" algn="l"/>
                <a:tab pos="6972300" algn="l"/>
                <a:tab pos="7886700" algn="l"/>
                <a:tab pos="8801100" algn="l"/>
                <a:tab pos="9715500" algn="l"/>
              </a:tabLst>
              <a:defRPr sz="2000">
                <a:solidFill>
                  <a:srgbClr val="000000"/>
                </a:solidFill>
                <a:latin typeface="Times New Roman" panose="02020603050405020304" pitchFamily="18" charset="0"/>
                <a:ea typeface="SimSun" panose="02010600030101010101" pitchFamily="2" charset="-122"/>
              </a:defRPr>
            </a:lvl4pPr>
            <a:lvl5pPr>
              <a:spcBef>
                <a:spcPts val="500"/>
              </a:spcBef>
              <a:buClr>
                <a:srgbClr val="000000"/>
              </a:buClr>
              <a:buSzPct val="100000"/>
              <a:buFont typeface="Times New Roman" panose="02020603050405020304" pitchFamily="18" charset="0"/>
              <a:buChar char="»"/>
              <a:tabLst>
                <a:tab pos="571500" algn="l"/>
                <a:tab pos="1485900" algn="l"/>
                <a:tab pos="2400300" algn="l"/>
                <a:tab pos="3314700" algn="l"/>
                <a:tab pos="4229100" algn="l"/>
                <a:tab pos="5143500" algn="l"/>
                <a:tab pos="6057900" algn="l"/>
                <a:tab pos="6972300" algn="l"/>
                <a:tab pos="7886700" algn="l"/>
                <a:tab pos="8801100" algn="l"/>
                <a:tab pos="9715500" algn="l"/>
              </a:tabLst>
              <a:defRPr sz="2000">
                <a:solidFill>
                  <a:srgbClr val="000000"/>
                </a:solidFill>
                <a:latin typeface="Times New Roman" panose="02020603050405020304" pitchFamily="18" charset="0"/>
                <a:ea typeface="SimSun" panose="02010600030101010101" pitchFamily="2"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571500" algn="l"/>
                <a:tab pos="1485900" algn="l"/>
                <a:tab pos="2400300" algn="l"/>
                <a:tab pos="3314700" algn="l"/>
                <a:tab pos="4229100" algn="l"/>
                <a:tab pos="5143500" algn="l"/>
                <a:tab pos="6057900" algn="l"/>
                <a:tab pos="6972300" algn="l"/>
                <a:tab pos="7886700" algn="l"/>
                <a:tab pos="8801100" algn="l"/>
                <a:tab pos="9715500" algn="l"/>
              </a:tabLst>
              <a:defRPr sz="2000">
                <a:solidFill>
                  <a:srgbClr val="000000"/>
                </a:solidFill>
                <a:latin typeface="Times New Roman" panose="02020603050405020304" pitchFamily="18" charset="0"/>
                <a:ea typeface="SimSun" panose="02010600030101010101" pitchFamily="2"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571500" algn="l"/>
                <a:tab pos="1485900" algn="l"/>
                <a:tab pos="2400300" algn="l"/>
                <a:tab pos="3314700" algn="l"/>
                <a:tab pos="4229100" algn="l"/>
                <a:tab pos="5143500" algn="l"/>
                <a:tab pos="6057900" algn="l"/>
                <a:tab pos="6972300" algn="l"/>
                <a:tab pos="7886700" algn="l"/>
                <a:tab pos="8801100" algn="l"/>
                <a:tab pos="9715500" algn="l"/>
              </a:tabLst>
              <a:defRPr sz="2000">
                <a:solidFill>
                  <a:srgbClr val="000000"/>
                </a:solidFill>
                <a:latin typeface="Times New Roman" panose="02020603050405020304" pitchFamily="18" charset="0"/>
                <a:ea typeface="SimSun" panose="02010600030101010101" pitchFamily="2"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571500" algn="l"/>
                <a:tab pos="1485900" algn="l"/>
                <a:tab pos="2400300" algn="l"/>
                <a:tab pos="3314700" algn="l"/>
                <a:tab pos="4229100" algn="l"/>
                <a:tab pos="5143500" algn="l"/>
                <a:tab pos="6057900" algn="l"/>
                <a:tab pos="6972300" algn="l"/>
                <a:tab pos="7886700" algn="l"/>
                <a:tab pos="8801100" algn="l"/>
                <a:tab pos="9715500" algn="l"/>
              </a:tabLst>
              <a:defRPr sz="2000">
                <a:solidFill>
                  <a:srgbClr val="000000"/>
                </a:solidFill>
                <a:latin typeface="Times New Roman" panose="02020603050405020304" pitchFamily="18" charset="0"/>
                <a:ea typeface="SimSun" panose="02010600030101010101" pitchFamily="2"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571500" algn="l"/>
                <a:tab pos="1485900" algn="l"/>
                <a:tab pos="2400300" algn="l"/>
                <a:tab pos="3314700" algn="l"/>
                <a:tab pos="4229100" algn="l"/>
                <a:tab pos="5143500" algn="l"/>
                <a:tab pos="6057900" algn="l"/>
                <a:tab pos="6972300" algn="l"/>
                <a:tab pos="7886700" algn="l"/>
                <a:tab pos="8801100" algn="l"/>
                <a:tab pos="9715500" algn="l"/>
              </a:tabLst>
              <a:defRPr sz="2000">
                <a:solidFill>
                  <a:srgbClr val="000000"/>
                </a:solidFill>
                <a:latin typeface="Times New Roman" panose="02020603050405020304" pitchFamily="18" charset="0"/>
                <a:ea typeface="SimSun" panose="02010600030101010101" pitchFamily="2" charset="-122"/>
              </a:defRPr>
            </a:lvl9pPr>
          </a:lstStyle>
          <a:p>
            <a:pPr algn="just" eaLnBrk="1" hangingPunct="1">
              <a:spcBef>
                <a:spcPts val="425"/>
              </a:spcBef>
              <a:buClrTx/>
              <a:buSzPct val="75000"/>
              <a:buFontTx/>
              <a:buNone/>
            </a:pPr>
            <a:r>
              <a:rPr lang="ru-RU" altLang="ru-RU" sz="1700" b="1">
                <a:solidFill>
                  <a:srgbClr val="00007D"/>
                </a:solidFill>
              </a:rPr>
              <a:t>Бюджет играет центральную роль в экономике муниципального образования  сельское поселение Уэлен и решении различных проблем в его развитии. Внимательное изучение бюджета дает представление о намерениях муниципальной власти, ее политике, распределении ею финансовых ресурсов. Благодаря анализу бюджета можно установить, как распределяются денежные средства, расходуются ли они по назначению. Контроль за местным бюджетом особенно уместен, если иметь в виду, что он формируется за счет граждан и организаций. Эти средства изымаются в виде налогов, различных сборов и пошлин у физических и юридических лиц для проведения значимой для общества деятельности. Проверка фактического использования бюджетных средств закономерный и обязательный процесс, особенно в условия недостатка имеющихся резервов. Именно поэтому пришло время для опубликования простого и доступного для каждого гражданина анализа бюджета и бюджетных процессов. И мы надеемся что данная презентация послужит обеспечению роста интереса граждан к вопросам использования бюджета. Ведь только при наличии у граждан чувства собственной причастности к бюджетному процессу и возможности высказать свое мнение можно рассчитывать на то, что население будет добросовестно участвовать как в формировании бюджета, так и его исполнении.</a:t>
            </a:r>
          </a:p>
        </p:txBody>
      </p:sp>
      <p:sp>
        <p:nvSpPr>
          <p:cNvPr id="7171" name="Rectangle 3"/>
          <p:cNvSpPr>
            <a:spLocks noChangeArrowheads="1"/>
          </p:cNvSpPr>
          <p:nvPr/>
        </p:nvSpPr>
        <p:spPr bwMode="auto">
          <a:xfrm>
            <a:off x="2076450" y="511175"/>
            <a:ext cx="5732463"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nchor="ctr"/>
          <a:lstStyle>
            <a:lvl1pPr>
              <a:spcBef>
                <a:spcPts val="8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SimSun" panose="02010600030101010101" pitchFamily="2" charset="-122"/>
              </a:defRPr>
            </a:lvl1pPr>
            <a:lvl2pPr>
              <a:spcBef>
                <a:spcPts val="7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SimSun" panose="02010600030101010101" pitchFamily="2" charset="-122"/>
              </a:defRPr>
            </a:lvl2pPr>
            <a:lvl3pPr>
              <a:spcBef>
                <a:spcPts val="6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SimSun" panose="02010600030101010101" pitchFamily="2" charset="-122"/>
              </a:defRPr>
            </a:lvl3pPr>
            <a:lvl4pPr>
              <a:spcBef>
                <a:spcPts val="5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4pPr>
            <a:lvl5pPr>
              <a:spcBef>
                <a:spcPts val="5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9pPr>
          </a:lstStyle>
          <a:p>
            <a:pPr algn="ctr" eaLnBrk="1" hangingPunct="1">
              <a:spcBef>
                <a:spcPct val="0"/>
              </a:spcBef>
              <a:buClrTx/>
              <a:buFontTx/>
              <a:buNone/>
            </a:pPr>
            <a:r>
              <a:rPr lang="ru-RU" altLang="ru-RU" sz="3600" b="1">
                <a:solidFill>
                  <a:srgbClr val="00007D"/>
                </a:solidFill>
                <a:latin typeface="Bookman Old Style" panose="02050604050505020204" pitchFamily="18" charset="0"/>
              </a:rPr>
              <a:t>Предисловие</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7171"/>
                                        </p:tgtEl>
                                        <p:attrNameLst>
                                          <p:attrName>style.visibility</p:attrName>
                                        </p:attrNameLst>
                                      </p:cBhvr>
                                      <p:to>
                                        <p:strVal val="visible"/>
                                      </p:to>
                                    </p:set>
                                    <p:anim calcmode="lin" valueType="num">
                                      <p:cBhvr>
                                        <p:cTn id="7" dur="2000" fill="hold"/>
                                        <p:tgtEl>
                                          <p:spTgt spid="7171"/>
                                        </p:tgtEl>
                                        <p:attrNameLst>
                                          <p:attrName>ppt_x</p:attrName>
                                        </p:attrNameLst>
                                      </p:cBhvr>
                                      <p:tavLst>
                                        <p:tav tm="100000">
                                          <p:val>
                                            <p:strVal val="#ppt_x"/>
                                          </p:val>
                                        </p:tav>
                                        <p:tav tm="100000">
                                          <p:val>
                                            <p:strVal val="#ppt_x"/>
                                          </p:val>
                                        </p:tav>
                                      </p:tavLst>
                                    </p:anim>
                                    <p:anim calcmode="lin" valueType="num">
                                      <p:cBhvr>
                                        <p:cTn id="8" dur="2000" fill="hold"/>
                                        <p:tgtEl>
                                          <p:spTgt spid="7171"/>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7" presetClass="entr" presetSubtype="4" fill="hold" nodeType="afterEffect">
                                  <p:stCondLst>
                                    <p:cond delay="0"/>
                                  </p:stCondLst>
                                  <p:childTnLst>
                                    <p:set>
                                      <p:cBhvr additive="repl">
                                        <p:cTn id="11" dur="1" fill="hold">
                                          <p:stCondLst>
                                            <p:cond delay="0"/>
                                          </p:stCondLst>
                                        </p:cTn>
                                        <p:tgtEl>
                                          <p:spTgt spid="7170">
                                            <p:txEl>
                                              <p:pRg st="0" end="0"/>
                                            </p:txEl>
                                          </p:spTgt>
                                        </p:tgtEl>
                                        <p:attrNameLst>
                                          <p:attrName>style.visibility</p:attrName>
                                        </p:attrNameLst>
                                      </p:cBhvr>
                                      <p:to>
                                        <p:strVal val="visible"/>
                                      </p:to>
                                    </p:set>
                                    <p:anim calcmode="lin" valueType="num">
                                      <p:cBhvr>
                                        <p:cTn id="12" dur="5000" fill="hold"/>
                                        <p:tgtEl>
                                          <p:spTgt spid="7170">
                                            <p:txEl>
                                              <p:pRg st="0" end="0"/>
                                            </p:txEl>
                                          </p:spTgt>
                                        </p:tgtEl>
                                        <p:attrNameLst>
                                          <p:attrName>ppt_x</p:attrName>
                                        </p:attrNameLst>
                                      </p:cBhvr>
                                      <p:tavLst>
                                        <p:tav tm="100000">
                                          <p:val>
                                            <p:strVal val="#ppt_x"/>
                                          </p:val>
                                        </p:tav>
                                        <p:tav tm="100000">
                                          <p:val>
                                            <p:strVal val="#ppt_x"/>
                                          </p:val>
                                        </p:tav>
                                      </p:tavLst>
                                    </p:anim>
                                    <p:anim calcmode="lin" valueType="num">
                                      <p:cBhvr>
                                        <p:cTn id="13" dur="5000" fill="hold"/>
                                        <p:tgtEl>
                                          <p:spTgt spid="7170">
                                            <p:txEl>
                                              <p:pRg st="0" end="0"/>
                                            </p:txEl>
                                          </p:spTgt>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4608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843C0B9D-C6B2-4369-8FE6-B0EC9AE1D7D8}"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20</a:t>
            </a:fld>
            <a:endParaRPr lang="ru-RU" altLang="ru-RU" sz="1400">
              <a:solidFill>
                <a:srgbClr val="000000"/>
              </a:solidFill>
              <a:latin typeface="Times New Roman" panose="02020603050405020304" pitchFamily="18" charset="0"/>
            </a:endParaRPr>
          </a:p>
        </p:txBody>
      </p:sp>
      <p:sp>
        <p:nvSpPr>
          <p:cNvPr id="21506" name="Text Box 2"/>
          <p:cNvSpPr txBox="1">
            <a:spLocks noChangeArrowheads="1"/>
          </p:cNvSpPr>
          <p:nvPr/>
        </p:nvSpPr>
        <p:spPr bwMode="auto">
          <a:xfrm>
            <a:off x="0" y="174625"/>
            <a:ext cx="9907588"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endParaRPr lang="ru-RU" altLang="ru-RU" sz="2400" b="1" dirty="0">
              <a:solidFill>
                <a:srgbClr val="333399"/>
              </a:solidFill>
              <a:latin typeface="Bookman Old Style" panose="02050604050505020204" pitchFamily="18" charset="0"/>
            </a:endParaRPr>
          </a:p>
          <a:p>
            <a:pPr algn="ctr" eaLnBrk="1" hangingPunct="1">
              <a:spcBef>
                <a:spcPct val="0"/>
              </a:spcBef>
              <a:spcAft>
                <a:spcPct val="0"/>
              </a:spcAft>
              <a:buClrTx/>
              <a:buSzPct val="100000"/>
              <a:buFontTx/>
              <a:buNone/>
            </a:pPr>
            <a:r>
              <a:rPr lang="ru-RU" altLang="ru-RU" sz="2400" b="1" dirty="0">
                <a:solidFill>
                  <a:srgbClr val="333399"/>
                </a:solidFill>
                <a:latin typeface="Bookman Old Style" panose="02050604050505020204" pitchFamily="18" charset="0"/>
              </a:rPr>
              <a:t>Динамика поступления безвозмездных доходов в бюджет муниципального образования сельское поселение Уэлен за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3</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5</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годы и прогноз поступления в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6</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году</a:t>
            </a:r>
          </a:p>
        </p:txBody>
      </p:sp>
      <p:sp>
        <p:nvSpPr>
          <p:cNvPr id="46084" name="Text Box 5"/>
          <p:cNvSpPr txBox="1">
            <a:spLocks noChangeArrowheads="1"/>
          </p:cNvSpPr>
          <p:nvPr/>
        </p:nvSpPr>
        <p:spPr bwMode="auto">
          <a:xfrm>
            <a:off x="595313" y="1617663"/>
            <a:ext cx="8861425" cy="4897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381000" y="1571625"/>
            <a:ext cx="8859838"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2307333327"/>
              </p:ext>
            </p:extLst>
          </p:nvPr>
        </p:nvGraphicFramePr>
        <p:xfrm>
          <a:off x="431800" y="2193925"/>
          <a:ext cx="8972550" cy="4041775"/>
        </p:xfrm>
        <a:graphic>
          <a:graphicData uri="http://schemas.openxmlformats.org/drawingml/2006/chart">
            <c:chart xmlns:c="http://schemas.openxmlformats.org/drawingml/2006/chart" xmlns:r="http://schemas.openxmlformats.org/officeDocument/2006/relationships" r:id="rId3"/>
          </a:graphicData>
        </a:graphic>
      </p:graphicFrame>
      <p:sp>
        <p:nvSpPr>
          <p:cNvPr id="46087" name="Прямоугольник 7"/>
          <p:cNvSpPr>
            <a:spLocks noChangeArrowheads="1"/>
          </p:cNvSpPr>
          <p:nvPr/>
        </p:nvSpPr>
        <p:spPr bwMode="auto">
          <a:xfrm>
            <a:off x="6811963" y="2024063"/>
            <a:ext cx="12779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4813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83B4CEB1-D10D-4DB9-8B51-AE7B269E535C}"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21</a:t>
            </a:fld>
            <a:endParaRPr lang="ru-RU" altLang="ru-RU" sz="1400">
              <a:solidFill>
                <a:srgbClr val="000000"/>
              </a:solidFill>
              <a:latin typeface="Times New Roman" panose="02020603050405020304" pitchFamily="18" charset="0"/>
            </a:endParaRPr>
          </a:p>
        </p:txBody>
      </p:sp>
      <p:sp>
        <p:nvSpPr>
          <p:cNvPr id="24578" name="Text Box 2"/>
          <p:cNvSpPr txBox="1">
            <a:spLocks noChangeArrowheads="1"/>
          </p:cNvSpPr>
          <p:nvPr/>
        </p:nvSpPr>
        <p:spPr bwMode="auto">
          <a:xfrm>
            <a:off x="495300" y="66675"/>
            <a:ext cx="8915400"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b="1">
                <a:solidFill>
                  <a:srgbClr val="333399"/>
                </a:solidFill>
                <a:latin typeface="Bookman Old Style" panose="02050604050505020204" pitchFamily="18" charset="0"/>
              </a:rPr>
              <a:t>Основные мероприятия </a:t>
            </a:r>
            <a:br>
              <a:rPr lang="ru-RU" altLang="ru-RU" b="1">
                <a:solidFill>
                  <a:srgbClr val="333399"/>
                </a:solidFill>
                <a:latin typeface="Bookman Old Style" panose="02050604050505020204" pitchFamily="18" charset="0"/>
              </a:rPr>
            </a:br>
            <a:r>
              <a:rPr lang="ru-RU" altLang="ru-RU" b="1">
                <a:solidFill>
                  <a:srgbClr val="333399"/>
                </a:solidFill>
                <a:latin typeface="Bookman Old Style" panose="02050604050505020204" pitchFamily="18" charset="0"/>
              </a:rPr>
              <a:t>по мобилизации доходов бюджета </a:t>
            </a:r>
            <a:r>
              <a:rPr lang="ru-RU" altLang="ru-RU" sz="2000" b="1">
                <a:solidFill>
                  <a:srgbClr val="333399"/>
                </a:solidFill>
                <a:latin typeface="Bookman Old Style" panose="02050604050505020204" pitchFamily="18" charset="0"/>
              </a:rPr>
              <a:t>муниципального образования сельское поселение Уэлен</a:t>
            </a:r>
            <a:endParaRPr lang="ru-RU" altLang="ru-RU" b="1">
              <a:solidFill>
                <a:srgbClr val="333399"/>
              </a:solidFill>
              <a:latin typeface="Bookman Old Style" panose="02050604050505020204" pitchFamily="18" charset="0"/>
            </a:endParaRPr>
          </a:p>
        </p:txBody>
      </p:sp>
      <p:pic>
        <p:nvPicPr>
          <p:cNvPr id="2457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5225" y="1773238"/>
            <a:ext cx="2622550" cy="295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4581" name="AutoShape 5"/>
          <p:cNvSpPr>
            <a:spLocks noChangeArrowheads="1"/>
          </p:cNvSpPr>
          <p:nvPr/>
        </p:nvSpPr>
        <p:spPr bwMode="auto">
          <a:xfrm>
            <a:off x="6811963" y="2060575"/>
            <a:ext cx="2806700" cy="2855913"/>
          </a:xfrm>
          <a:prstGeom prst="wedgeEllipseCallout">
            <a:avLst>
              <a:gd name="adj1" fmla="val -66421"/>
              <a:gd name="adj2" fmla="val -24046"/>
            </a:avLst>
          </a:prstGeom>
          <a:solidFill>
            <a:srgbClr val="CCFFCC"/>
          </a:solidFill>
          <a:ln w="9360">
            <a:solidFill>
              <a:srgbClr val="00FF00"/>
            </a:solidFill>
            <a:miter lim="800000"/>
            <a:headEnd/>
            <a:tailEnd/>
          </a:ln>
        </p:spPr>
        <p:txBody>
          <a:bodyPr lIns="0" tIns="0" rIns="0" bIns="0">
            <a:spAutoFit/>
          </a:bodyP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200">
                <a:solidFill>
                  <a:srgbClr val="000000"/>
                </a:solidFill>
                <a:latin typeface="Times New Roman" panose="02020603050405020304" pitchFamily="18" charset="0"/>
              </a:rPr>
              <a:t>Работа с администраторами доходов бюджета поселения, направленная на повышение качества администрирования доходных источников, повышение уровня ответственности за выполнение прогнозных показателей, снижение недоимки по администрируемым платежам</a:t>
            </a:r>
          </a:p>
        </p:txBody>
      </p:sp>
      <p:sp>
        <p:nvSpPr>
          <p:cNvPr id="24582" name="AutoShape 6"/>
          <p:cNvSpPr>
            <a:spLocks noChangeArrowheads="1"/>
          </p:cNvSpPr>
          <p:nvPr/>
        </p:nvSpPr>
        <p:spPr bwMode="auto">
          <a:xfrm>
            <a:off x="5640388" y="5114925"/>
            <a:ext cx="2417762" cy="1368425"/>
          </a:xfrm>
          <a:prstGeom prst="wedgeEllipseCallout">
            <a:avLst>
              <a:gd name="adj1" fmla="val -51282"/>
              <a:gd name="adj2" fmla="val -63227"/>
            </a:avLst>
          </a:prstGeom>
          <a:solidFill>
            <a:srgbClr val="CCFFCC"/>
          </a:solidFill>
          <a:ln w="9360">
            <a:solidFill>
              <a:srgbClr val="00FF00"/>
            </a:solidFill>
            <a:miter lim="800000"/>
            <a:headEnd/>
            <a:tailEnd/>
          </a:ln>
        </p:spPr>
        <p:txBody>
          <a:bodyPr lIns="0" tIns="0" rIns="0" bIns="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200">
                <a:solidFill>
                  <a:srgbClr val="000000"/>
                </a:solidFill>
                <a:latin typeface="Times New Roman" panose="02020603050405020304" pitchFamily="18" charset="0"/>
              </a:rPr>
              <a:t>Организация работы по информированию граждан о сроках уплаты налогов</a:t>
            </a:r>
          </a:p>
        </p:txBody>
      </p:sp>
      <p:sp>
        <p:nvSpPr>
          <p:cNvPr id="24583" name="AutoShape 7"/>
          <p:cNvSpPr>
            <a:spLocks noChangeArrowheads="1"/>
          </p:cNvSpPr>
          <p:nvPr/>
        </p:nvSpPr>
        <p:spPr bwMode="auto">
          <a:xfrm>
            <a:off x="381000" y="1214438"/>
            <a:ext cx="2806700" cy="1858962"/>
          </a:xfrm>
          <a:prstGeom prst="wedgeEllipseCallout">
            <a:avLst>
              <a:gd name="adj1" fmla="val 63111"/>
              <a:gd name="adj2" fmla="val 49269"/>
            </a:avLst>
          </a:prstGeom>
          <a:solidFill>
            <a:srgbClr val="CCFFCC"/>
          </a:solidFill>
          <a:ln w="9360">
            <a:solidFill>
              <a:srgbClr val="00FF00"/>
            </a:solidFill>
            <a:miter lim="800000"/>
            <a:headEnd/>
            <a:tailEnd/>
          </a:ln>
        </p:spPr>
        <p:txBody>
          <a:bodyPr lIns="0" tIns="0" rIns="0" bIns="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200">
                <a:solidFill>
                  <a:srgbClr val="000000"/>
                </a:solidFill>
                <a:latin typeface="Times New Roman" panose="02020603050405020304" pitchFamily="18" charset="0"/>
              </a:rPr>
              <a:t>Работа с организациями, выплачивающими заработную плату работникам ниже прожиточного минимума и использующими «конвертные» зарплатные схемы </a:t>
            </a:r>
          </a:p>
        </p:txBody>
      </p:sp>
      <p:sp>
        <p:nvSpPr>
          <p:cNvPr id="24584" name="AutoShape 8"/>
          <p:cNvSpPr>
            <a:spLocks noChangeArrowheads="1"/>
          </p:cNvSpPr>
          <p:nvPr/>
        </p:nvSpPr>
        <p:spPr bwMode="auto">
          <a:xfrm>
            <a:off x="704850" y="4794250"/>
            <a:ext cx="3000375" cy="1450975"/>
          </a:xfrm>
          <a:prstGeom prst="wedgeEllipseCallout">
            <a:avLst>
              <a:gd name="adj1" fmla="val 28338"/>
              <a:gd name="adj2" fmla="val -77495"/>
            </a:avLst>
          </a:prstGeom>
          <a:solidFill>
            <a:srgbClr val="CCFFCC"/>
          </a:solidFill>
          <a:ln w="9360">
            <a:solidFill>
              <a:srgbClr val="00FF00"/>
            </a:solidFill>
            <a:miter lim="800000"/>
            <a:headEnd/>
            <a:tailEnd/>
          </a:ln>
        </p:spPr>
        <p:txBody>
          <a:bodyPr lIns="0" tIns="0" rIns="0" bIns="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200">
                <a:solidFill>
                  <a:srgbClr val="000000"/>
                </a:solidFill>
                <a:latin typeface="Times New Roman" panose="02020603050405020304" pitchFamily="18" charset="0"/>
              </a:rPr>
              <a:t>Проведение мероприятий, направленных на снижение недоимки по налоговым платежам</a:t>
            </a:r>
          </a:p>
        </p:txBody>
      </p:sp>
      <p:pic>
        <p:nvPicPr>
          <p:cNvPr id="24585"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35725" y="2133600"/>
            <a:ext cx="887413"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4586" name="Picture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35238" y="2349500"/>
            <a:ext cx="887412"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4588" name="Line 12"/>
          <p:cNvSpPr>
            <a:spLocks noChangeShapeType="1"/>
          </p:cNvSpPr>
          <p:nvPr/>
        </p:nvSpPr>
        <p:spPr bwMode="auto">
          <a:xfrm>
            <a:off x="309563" y="107156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4578"/>
                                        </p:tgtEl>
                                        <p:attrNameLst>
                                          <p:attrName>style.visibility</p:attrName>
                                        </p:attrNameLst>
                                      </p:cBhvr>
                                      <p:to>
                                        <p:strVal val="visible"/>
                                      </p:to>
                                    </p:set>
                                    <p:animEffect transition="in" filter="wipe(up)">
                                      <p:cBhvr additive="repl">
                                        <p:cTn id="7" dur="2000"/>
                                        <p:tgtEl>
                                          <p:spTgt spid="24578"/>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4588"/>
                                        </p:tgtEl>
                                        <p:attrNameLst>
                                          <p:attrName>style.visibility</p:attrName>
                                        </p:attrNameLst>
                                      </p:cBhvr>
                                      <p:to>
                                        <p:strVal val="visible"/>
                                      </p:to>
                                    </p:set>
                                    <p:animEffect transition="in" filter="randombar(horizontal)">
                                      <p:cBhvr additive="repl">
                                        <p:cTn id="11" dur="500"/>
                                        <p:tgtEl>
                                          <p:spTgt spid="24588"/>
                                        </p:tgtEl>
                                      </p:cBhvr>
                                    </p:animEffect>
                                  </p:childTnLst>
                                </p:cTn>
                              </p:par>
                            </p:childTnLst>
                          </p:cTn>
                        </p:par>
                        <p:par>
                          <p:cTn id="12" fill="hold" nodeType="afterGroup">
                            <p:stCondLst>
                              <p:cond delay="2500"/>
                            </p:stCondLst>
                            <p:childTnLst>
                              <p:par>
                                <p:cTn id="13" presetID="20" presetClass="entr" fill="hold" nodeType="afterEffect">
                                  <p:stCondLst>
                                    <p:cond delay="0"/>
                                  </p:stCondLst>
                                  <p:childTnLst>
                                    <p:set>
                                      <p:cBhvr additive="repl">
                                        <p:cTn id="14" dur="1" fill="hold">
                                          <p:stCondLst>
                                            <p:cond delay="0"/>
                                          </p:stCondLst>
                                        </p:cTn>
                                        <p:tgtEl>
                                          <p:spTgt spid="24579"/>
                                        </p:tgtEl>
                                        <p:attrNameLst>
                                          <p:attrName>style.visibility</p:attrName>
                                        </p:attrNameLst>
                                      </p:cBhvr>
                                      <p:to>
                                        <p:strVal val="visible"/>
                                      </p:to>
                                    </p:set>
                                    <p:animEffect transition="in" filter="wedge">
                                      <p:cBhvr additive="repl">
                                        <p:cTn id="15" dur="2000"/>
                                        <p:tgtEl>
                                          <p:spTgt spid="24579"/>
                                        </p:tgtEl>
                                      </p:cBhvr>
                                    </p:animEffect>
                                  </p:childTnLst>
                                </p:cTn>
                              </p:par>
                            </p:childTnLst>
                          </p:cTn>
                        </p:par>
                        <p:par>
                          <p:cTn id="16" fill="hold" nodeType="afterGroup">
                            <p:stCondLst>
                              <p:cond delay="4500"/>
                            </p:stCondLst>
                            <p:childTnLst>
                              <p:par>
                                <p:cTn id="17" presetID="7" presetClass="entr" presetSubtype="8" fill="hold" nodeType="afterEffect">
                                  <p:stCondLst>
                                    <p:cond delay="0"/>
                                  </p:stCondLst>
                                  <p:childTnLst>
                                    <p:set>
                                      <p:cBhvr additive="repl">
                                        <p:cTn id="18" dur="1" fill="hold">
                                          <p:stCondLst>
                                            <p:cond delay="0"/>
                                          </p:stCondLst>
                                        </p:cTn>
                                        <p:tgtEl>
                                          <p:spTgt spid="24583"/>
                                        </p:tgtEl>
                                        <p:attrNameLst>
                                          <p:attrName>style.visibility</p:attrName>
                                        </p:attrNameLst>
                                      </p:cBhvr>
                                      <p:to>
                                        <p:strVal val="visible"/>
                                      </p:to>
                                    </p:set>
                                    <p:anim calcmode="lin" valueType="num">
                                      <p:cBhvr>
                                        <p:cTn id="19" dur="5000" fill="hold"/>
                                        <p:tgtEl>
                                          <p:spTgt spid="24583"/>
                                        </p:tgtEl>
                                        <p:attrNameLst>
                                          <p:attrName>ppt_x</p:attrName>
                                        </p:attrNameLst>
                                      </p:cBhvr>
                                      <p:tavLst>
                                        <p:tav tm="100000">
                                          <p:val>
                                            <p:strVal val="0-#ppt_w/2"/>
                                          </p:val>
                                        </p:tav>
                                        <p:tav tm="100000">
                                          <p:val>
                                            <p:strVal val="#ppt_x"/>
                                          </p:val>
                                        </p:tav>
                                      </p:tavLst>
                                    </p:anim>
                                    <p:anim calcmode="lin" valueType="num">
                                      <p:cBhvr>
                                        <p:cTn id="20" dur="5000" fill="hold"/>
                                        <p:tgtEl>
                                          <p:spTgt spid="24583"/>
                                        </p:tgtEl>
                                        <p:attrNameLst>
                                          <p:attrName>ppt_y</p:attrName>
                                        </p:attrNameLst>
                                      </p:cBhvr>
                                      <p:tavLst>
                                        <p:tav tm="100000">
                                          <p:val>
                                            <p:strVal val="#ppt_y"/>
                                          </p:val>
                                        </p:tav>
                                        <p:tav tm="100000">
                                          <p:val>
                                            <p:strVal val="#ppt_y"/>
                                          </p:val>
                                        </p:tav>
                                      </p:tavLst>
                                    </p:anim>
                                  </p:childTnLst>
                                </p:cTn>
                              </p:par>
                              <p:par>
                                <p:cTn id="21" presetID="16" presetClass="entr" presetSubtype="26" fill="hold" nodeType="withEffect">
                                  <p:stCondLst>
                                    <p:cond delay="0"/>
                                  </p:stCondLst>
                                  <p:childTnLst>
                                    <p:set>
                                      <p:cBhvr additive="repl">
                                        <p:cTn id="22" dur="1" fill="hold">
                                          <p:stCondLst>
                                            <p:cond delay="0"/>
                                          </p:stCondLst>
                                        </p:cTn>
                                        <p:tgtEl>
                                          <p:spTgt spid="24586"/>
                                        </p:tgtEl>
                                        <p:attrNameLst>
                                          <p:attrName>style.visibility</p:attrName>
                                        </p:attrNameLst>
                                      </p:cBhvr>
                                      <p:to>
                                        <p:strVal val="visible"/>
                                      </p:to>
                                    </p:set>
                                    <p:animEffect transition="in" filter="barn(inHorizontal)">
                                      <p:cBhvr additive="repl">
                                        <p:cTn id="23" dur="500"/>
                                        <p:tgtEl>
                                          <p:spTgt spid="24586"/>
                                        </p:tgtEl>
                                      </p:cBhvr>
                                    </p:animEffect>
                                  </p:childTnLst>
                                </p:cTn>
                              </p:par>
                            </p:childTnLst>
                          </p:cTn>
                        </p:par>
                        <p:par>
                          <p:cTn id="24" fill="hold" nodeType="afterGroup">
                            <p:stCondLst>
                              <p:cond delay="9500"/>
                            </p:stCondLst>
                            <p:childTnLst>
                              <p:par>
                                <p:cTn id="25" presetID="2" presetClass="entr" presetSubtype="2" fill="hold" nodeType="afterEffect">
                                  <p:stCondLst>
                                    <p:cond delay="0"/>
                                  </p:stCondLst>
                                  <p:childTnLst>
                                    <p:set>
                                      <p:cBhvr additive="repl">
                                        <p:cTn id="26" dur="1" fill="hold">
                                          <p:stCondLst>
                                            <p:cond delay="0"/>
                                          </p:stCondLst>
                                        </p:cTn>
                                        <p:tgtEl>
                                          <p:spTgt spid="24581"/>
                                        </p:tgtEl>
                                        <p:attrNameLst>
                                          <p:attrName>style.visibility</p:attrName>
                                        </p:attrNameLst>
                                      </p:cBhvr>
                                      <p:to>
                                        <p:strVal val="visible"/>
                                      </p:to>
                                    </p:set>
                                    <p:anim calcmode="lin" valueType="num">
                                      <p:cBhvr>
                                        <p:cTn id="27" dur="5000" fill="hold"/>
                                        <p:tgtEl>
                                          <p:spTgt spid="24581"/>
                                        </p:tgtEl>
                                        <p:attrNameLst>
                                          <p:attrName>ppt_x</p:attrName>
                                        </p:attrNameLst>
                                      </p:cBhvr>
                                      <p:tavLst>
                                        <p:tav tm="100000">
                                          <p:val>
                                            <p:strVal val="1+#ppt_w/2"/>
                                          </p:val>
                                        </p:tav>
                                        <p:tav tm="100000">
                                          <p:val>
                                            <p:strVal val="#ppt_x"/>
                                          </p:val>
                                        </p:tav>
                                      </p:tavLst>
                                    </p:anim>
                                    <p:anim calcmode="lin" valueType="num">
                                      <p:cBhvr>
                                        <p:cTn id="28" dur="5000" fill="hold"/>
                                        <p:tgtEl>
                                          <p:spTgt spid="24581"/>
                                        </p:tgtEl>
                                        <p:attrNameLst>
                                          <p:attrName>ppt_y</p:attrName>
                                        </p:attrNameLst>
                                      </p:cBhvr>
                                      <p:tavLst>
                                        <p:tav tm="100000">
                                          <p:val>
                                            <p:strVal val="#ppt_y"/>
                                          </p:val>
                                        </p:tav>
                                        <p:tav tm="100000">
                                          <p:val>
                                            <p:strVal val="#ppt_y"/>
                                          </p:val>
                                        </p:tav>
                                      </p:tavLst>
                                    </p:anim>
                                  </p:childTnLst>
                                </p:cTn>
                              </p:par>
                              <p:par>
                                <p:cTn id="29" presetID="16" presetClass="entr" presetSubtype="26" fill="hold" nodeType="withEffect">
                                  <p:stCondLst>
                                    <p:cond delay="0"/>
                                  </p:stCondLst>
                                  <p:childTnLst>
                                    <p:set>
                                      <p:cBhvr additive="repl">
                                        <p:cTn id="30" dur="1" fill="hold">
                                          <p:stCondLst>
                                            <p:cond delay="0"/>
                                          </p:stCondLst>
                                        </p:cTn>
                                        <p:tgtEl>
                                          <p:spTgt spid="24585"/>
                                        </p:tgtEl>
                                        <p:attrNameLst>
                                          <p:attrName>style.visibility</p:attrName>
                                        </p:attrNameLst>
                                      </p:cBhvr>
                                      <p:to>
                                        <p:strVal val="visible"/>
                                      </p:to>
                                    </p:set>
                                    <p:animEffect transition="in" filter="barn(inHorizontal)">
                                      <p:cBhvr additive="repl">
                                        <p:cTn id="31" dur="500"/>
                                        <p:tgtEl>
                                          <p:spTgt spid="24585"/>
                                        </p:tgtEl>
                                      </p:cBhvr>
                                    </p:animEffect>
                                  </p:childTnLst>
                                </p:cTn>
                              </p:par>
                            </p:childTnLst>
                          </p:cTn>
                        </p:par>
                        <p:par>
                          <p:cTn id="32" fill="hold" nodeType="afterGroup">
                            <p:stCondLst>
                              <p:cond delay="14500"/>
                            </p:stCondLst>
                            <p:childTnLst>
                              <p:par>
                                <p:cTn id="33" presetID="2" presetClass="entr" presetSubtype="4" fill="hold" nodeType="afterEffect">
                                  <p:stCondLst>
                                    <p:cond delay="0"/>
                                  </p:stCondLst>
                                  <p:childTnLst>
                                    <p:set>
                                      <p:cBhvr additive="repl">
                                        <p:cTn id="34" dur="1" fill="hold">
                                          <p:stCondLst>
                                            <p:cond delay="0"/>
                                          </p:stCondLst>
                                        </p:cTn>
                                        <p:tgtEl>
                                          <p:spTgt spid="24584"/>
                                        </p:tgtEl>
                                        <p:attrNameLst>
                                          <p:attrName>style.visibility</p:attrName>
                                        </p:attrNameLst>
                                      </p:cBhvr>
                                      <p:to>
                                        <p:strVal val="visible"/>
                                      </p:to>
                                    </p:set>
                                    <p:anim calcmode="lin" valueType="num">
                                      <p:cBhvr>
                                        <p:cTn id="35" dur="5000" fill="hold"/>
                                        <p:tgtEl>
                                          <p:spTgt spid="24584"/>
                                        </p:tgtEl>
                                        <p:attrNameLst>
                                          <p:attrName>ppt_x</p:attrName>
                                        </p:attrNameLst>
                                      </p:cBhvr>
                                      <p:tavLst>
                                        <p:tav tm="100000">
                                          <p:val>
                                            <p:strVal val="#ppt_x"/>
                                          </p:val>
                                        </p:tav>
                                        <p:tav tm="100000">
                                          <p:val>
                                            <p:strVal val="#ppt_x"/>
                                          </p:val>
                                        </p:tav>
                                      </p:tavLst>
                                    </p:anim>
                                    <p:anim calcmode="lin" valueType="num">
                                      <p:cBhvr>
                                        <p:cTn id="36" dur="5000" fill="hold"/>
                                        <p:tgtEl>
                                          <p:spTgt spid="24584"/>
                                        </p:tgtEl>
                                        <p:attrNameLst>
                                          <p:attrName>ppt_y</p:attrName>
                                        </p:attrNameLst>
                                      </p:cBhvr>
                                      <p:tavLst>
                                        <p:tav tm="100000">
                                          <p:val>
                                            <p:strVal val="1+#ppt_h/2"/>
                                          </p:val>
                                        </p:tav>
                                        <p:tav tm="100000">
                                          <p:val>
                                            <p:strVal val="#ppt_y"/>
                                          </p:val>
                                        </p:tav>
                                      </p:tavLst>
                                    </p:anim>
                                  </p:childTnLst>
                                </p:cTn>
                              </p:par>
                            </p:childTnLst>
                          </p:cTn>
                        </p:par>
                        <p:par>
                          <p:cTn id="37" fill="hold" nodeType="afterGroup">
                            <p:stCondLst>
                              <p:cond delay="19500"/>
                            </p:stCondLst>
                            <p:childTnLst>
                              <p:par>
                                <p:cTn id="38" presetID="2" presetClass="entr" presetSubtype="4" fill="hold" nodeType="afterEffect">
                                  <p:stCondLst>
                                    <p:cond delay="0"/>
                                  </p:stCondLst>
                                  <p:childTnLst>
                                    <p:set>
                                      <p:cBhvr additive="repl">
                                        <p:cTn id="39" dur="1" fill="hold">
                                          <p:stCondLst>
                                            <p:cond delay="0"/>
                                          </p:stCondLst>
                                        </p:cTn>
                                        <p:tgtEl>
                                          <p:spTgt spid="24582"/>
                                        </p:tgtEl>
                                        <p:attrNameLst>
                                          <p:attrName>style.visibility</p:attrName>
                                        </p:attrNameLst>
                                      </p:cBhvr>
                                      <p:to>
                                        <p:strVal val="visible"/>
                                      </p:to>
                                    </p:set>
                                    <p:anim calcmode="lin" valueType="num">
                                      <p:cBhvr>
                                        <p:cTn id="40" dur="5000" fill="hold"/>
                                        <p:tgtEl>
                                          <p:spTgt spid="24582"/>
                                        </p:tgtEl>
                                        <p:attrNameLst>
                                          <p:attrName>ppt_x</p:attrName>
                                        </p:attrNameLst>
                                      </p:cBhvr>
                                      <p:tavLst>
                                        <p:tav tm="100000">
                                          <p:val>
                                            <p:strVal val="#ppt_x"/>
                                          </p:val>
                                        </p:tav>
                                        <p:tav tm="100000">
                                          <p:val>
                                            <p:strVal val="#ppt_x"/>
                                          </p:val>
                                        </p:tav>
                                      </p:tavLst>
                                    </p:anim>
                                    <p:anim calcmode="lin" valueType="num">
                                      <p:cBhvr>
                                        <p:cTn id="41" dur="5000" fill="hold"/>
                                        <p:tgtEl>
                                          <p:spTgt spid="24582"/>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5017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32E9FFE2-4624-4E1D-8272-1295ED9A93F4}"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22</a:t>
            </a:fld>
            <a:endParaRPr lang="ru-RU" altLang="ru-RU" sz="1400">
              <a:solidFill>
                <a:srgbClr val="000000"/>
              </a:solidFill>
              <a:latin typeface="Times New Roman" panose="02020603050405020304" pitchFamily="18" charset="0"/>
            </a:endParaRPr>
          </a:p>
        </p:txBody>
      </p:sp>
      <p:sp>
        <p:nvSpPr>
          <p:cNvPr id="25602" name="Text Box 2"/>
          <p:cNvSpPr txBox="1">
            <a:spLocks noChangeArrowheads="1"/>
          </p:cNvSpPr>
          <p:nvPr/>
        </p:nvSpPr>
        <p:spPr bwMode="auto">
          <a:xfrm>
            <a:off x="495300" y="187325"/>
            <a:ext cx="89154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3600" b="1">
                <a:solidFill>
                  <a:srgbClr val="333399"/>
                </a:solidFill>
                <a:latin typeface="Bookman Old Style" panose="02050604050505020204" pitchFamily="18" charset="0"/>
              </a:rPr>
              <a:t>Расходы бюджета поселения</a:t>
            </a:r>
          </a:p>
        </p:txBody>
      </p:sp>
      <p:sp>
        <p:nvSpPr>
          <p:cNvPr id="25603" name="Text Box 3"/>
          <p:cNvSpPr txBox="1">
            <a:spLocks noChangeArrowheads="1"/>
          </p:cNvSpPr>
          <p:nvPr/>
        </p:nvSpPr>
        <p:spPr bwMode="auto">
          <a:xfrm>
            <a:off x="495300" y="922338"/>
            <a:ext cx="891540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9pPr>
          </a:lstStyle>
          <a:p>
            <a:pPr algn="just" eaLnBrk="1" hangingPunct="1">
              <a:spcBef>
                <a:spcPts val="400"/>
              </a:spcBef>
              <a:spcAft>
                <a:spcPct val="0"/>
              </a:spcAft>
              <a:buClrTx/>
              <a:buSzPct val="100000"/>
              <a:buFontTx/>
              <a:buNone/>
            </a:pPr>
            <a:r>
              <a:rPr lang="ru-RU" altLang="ru-RU" sz="1600" b="1">
                <a:solidFill>
                  <a:srgbClr val="333399"/>
                </a:solidFill>
                <a:latin typeface="Times New Roman" panose="02020603050405020304" pitchFamily="18" charset="0"/>
              </a:rPr>
              <a:t>    Расходы бюджета муниципального образования сельское поселение Уэлен – денежные средства, направляемые на финансовое обеспечение задач и функций местного самоуправления.</a:t>
            </a:r>
            <a:r>
              <a:rPr lang="ru-RU" altLang="ru-RU" sz="1600" b="1">
                <a:solidFill>
                  <a:srgbClr val="000000"/>
                </a:solidFill>
                <a:latin typeface="Times New Roman" panose="02020603050405020304" pitchFamily="18" charset="0"/>
              </a:rPr>
              <a:t> </a:t>
            </a:r>
          </a:p>
        </p:txBody>
      </p:sp>
      <p:sp>
        <p:nvSpPr>
          <p:cNvPr id="25604" name="Line 4"/>
          <p:cNvSpPr>
            <a:spLocks noChangeShapeType="1"/>
          </p:cNvSpPr>
          <p:nvPr/>
        </p:nvSpPr>
        <p:spPr bwMode="auto">
          <a:xfrm>
            <a:off x="301625" y="81756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25605" name="AutoShape 5"/>
          <p:cNvSpPr>
            <a:spLocks noChangeArrowheads="1"/>
          </p:cNvSpPr>
          <p:nvPr/>
        </p:nvSpPr>
        <p:spPr bwMode="auto">
          <a:xfrm>
            <a:off x="3783013" y="1697038"/>
            <a:ext cx="2341562" cy="1096962"/>
          </a:xfrm>
          <a:prstGeom prst="roundRect">
            <a:avLst>
              <a:gd name="adj" fmla="val 16667"/>
            </a:avLst>
          </a:prstGeom>
          <a:solidFill>
            <a:srgbClr val="FF5050"/>
          </a:solidFill>
          <a:ln w="19080">
            <a:solidFill>
              <a:srgbClr val="FF0000"/>
            </a:solidFill>
            <a:miter lim="800000"/>
            <a:headEnd/>
            <a:tailEnd/>
          </a:ln>
        </p:spPr>
        <p:txBody>
          <a:bodyPr lIns="126000" tIns="46800" rIns="126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800" b="1">
                <a:solidFill>
                  <a:srgbClr val="000000"/>
                </a:solidFill>
                <a:latin typeface="Times New Roman" panose="02020603050405020304" pitchFamily="18" charset="0"/>
              </a:rPr>
              <a:t>Классификация расходов</a:t>
            </a:r>
          </a:p>
          <a:p>
            <a:pPr algn="ctr" eaLnBrk="1" hangingPunct="1">
              <a:spcBef>
                <a:spcPct val="0"/>
              </a:spcBef>
              <a:spcAft>
                <a:spcPct val="0"/>
              </a:spcAft>
              <a:buClrTx/>
              <a:buSzPct val="100000"/>
              <a:buFontTx/>
              <a:buNone/>
            </a:pPr>
            <a:r>
              <a:rPr lang="ru-RU" altLang="ru-RU" sz="1800" b="1">
                <a:solidFill>
                  <a:srgbClr val="000000"/>
                </a:solidFill>
                <a:latin typeface="Times New Roman" panose="02020603050405020304" pitchFamily="18" charset="0"/>
              </a:rPr>
              <a:t>по признакам</a:t>
            </a:r>
          </a:p>
        </p:txBody>
      </p:sp>
      <p:sp>
        <p:nvSpPr>
          <p:cNvPr id="25606" name="Rectangle 6"/>
          <p:cNvSpPr>
            <a:spLocks noChangeArrowheads="1"/>
          </p:cNvSpPr>
          <p:nvPr/>
        </p:nvSpPr>
        <p:spPr bwMode="auto">
          <a:xfrm>
            <a:off x="336550" y="3386138"/>
            <a:ext cx="3825875" cy="2613025"/>
          </a:xfrm>
          <a:prstGeom prst="rect">
            <a:avLst/>
          </a:prstGeom>
          <a:solidFill>
            <a:srgbClr val="CCFFCC"/>
          </a:solidFill>
          <a:ln w="19080">
            <a:solidFill>
              <a:srgbClr val="00FF00"/>
            </a:solidFill>
            <a:miter lim="800000"/>
            <a:headEnd/>
            <a:tailEnd/>
          </a:ln>
        </p:spPr>
        <p:txBody>
          <a:bodyPr lIns="108000" tIns="0" rIns="108000" bIns="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600" b="1">
                <a:solidFill>
                  <a:srgbClr val="000000"/>
                </a:solidFill>
                <a:latin typeface="Times New Roman" panose="02020603050405020304" pitchFamily="18" charset="0"/>
              </a:rPr>
              <a:t>Функциональная</a:t>
            </a:r>
            <a:r>
              <a:rPr lang="ru-RU" altLang="ru-RU" sz="1600">
                <a:solidFill>
                  <a:srgbClr val="000000"/>
                </a:solidFill>
                <a:latin typeface="Times New Roman" panose="02020603050405020304" pitchFamily="18" charset="0"/>
              </a:rPr>
              <a:t> классификация отражает направление средств бюджета на выполнение основных функций поселения (раздел→ подраздел→ целевые статьи→ виды расходов)</a:t>
            </a:r>
          </a:p>
        </p:txBody>
      </p:sp>
      <p:sp>
        <p:nvSpPr>
          <p:cNvPr id="25607" name="Rectangle 7"/>
          <p:cNvSpPr>
            <a:spLocks noChangeArrowheads="1"/>
          </p:cNvSpPr>
          <p:nvPr/>
        </p:nvSpPr>
        <p:spPr bwMode="auto">
          <a:xfrm>
            <a:off x="5673725" y="3352800"/>
            <a:ext cx="3344863" cy="2613025"/>
          </a:xfrm>
          <a:prstGeom prst="rect">
            <a:avLst/>
          </a:prstGeom>
          <a:solidFill>
            <a:schemeClr val="bg2">
              <a:lumMod val="75000"/>
            </a:schemeClr>
          </a:solidFill>
          <a:ln w="19080">
            <a:solidFill>
              <a:srgbClr val="FFFF00"/>
            </a:solidFill>
            <a:miter lim="800000"/>
            <a:headEnd/>
            <a:tailEnd/>
          </a:ln>
        </p:spPr>
        <p:txBody>
          <a:bodyPr lIns="108000" tIns="0" rIns="108000" bIns="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1600" b="1" dirty="0">
                <a:solidFill>
                  <a:srgbClr val="000000"/>
                </a:solidFill>
                <a:ea typeface="SimSun" charset="-122"/>
              </a:rPr>
              <a:t>Ведомственная </a:t>
            </a:r>
            <a:r>
              <a:rPr lang="ru-RU" sz="1600" dirty="0">
                <a:solidFill>
                  <a:srgbClr val="000000"/>
                </a:solidFill>
                <a:ea typeface="SimSun" charset="-122"/>
              </a:rPr>
              <a:t>классификация расходов бюджета непосредственно связана со структурой управления, она отображает группировку юридических лиц, получающих бюджетные средства (главные распорядители средств бюджета)</a:t>
            </a:r>
          </a:p>
        </p:txBody>
      </p:sp>
      <p:sp>
        <p:nvSpPr>
          <p:cNvPr id="25609" name="AutoShape 9"/>
          <p:cNvSpPr>
            <a:spLocks noChangeArrowheads="1"/>
          </p:cNvSpPr>
          <p:nvPr/>
        </p:nvSpPr>
        <p:spPr bwMode="auto">
          <a:xfrm rot="7920000">
            <a:off x="1769269" y="2102644"/>
            <a:ext cx="1611312"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5610" name="AutoShape 10"/>
          <p:cNvSpPr>
            <a:spLocks noChangeArrowheads="1"/>
          </p:cNvSpPr>
          <p:nvPr/>
        </p:nvSpPr>
        <p:spPr bwMode="auto">
          <a:xfrm rot="2340000">
            <a:off x="6381750" y="2165350"/>
            <a:ext cx="1701800" cy="609600"/>
          </a:xfrm>
          <a:prstGeom prst="curvedDownArrow">
            <a:avLst>
              <a:gd name="adj1" fmla="val 49229"/>
              <a:gd name="adj2" fmla="val 98704"/>
              <a:gd name="adj3" fmla="val 83417"/>
            </a:avLst>
          </a:prstGeom>
          <a:solidFill>
            <a:srgbClr val="3366FF"/>
          </a:solidFill>
          <a:ln w="19080">
            <a:solidFill>
              <a:srgbClr val="0000FF"/>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p:stCondLst>
                                    <p:cond delay="0"/>
                                  </p:st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par>
                          <p:cTn id="15" fill="hold" nodeType="afterGroup">
                            <p:stCondLst>
                              <p:cond delay="4000"/>
                            </p:stCondLst>
                            <p:childTnLst>
                              <p:par>
                                <p:cTn id="16" presetID="22" presetClass="entr" presetSubtype="1" fill="hold" nodeType="afterEffect">
                                  <p:stCondLst>
                                    <p:cond delay="0"/>
                                  </p:stCondLst>
                                  <p:childTnLst>
                                    <p:set>
                                      <p:cBhvr additive="repl">
                                        <p:cTn id="17" dur="1" fill="hold">
                                          <p:stCondLst>
                                            <p:cond delay="0"/>
                                          </p:stCondLst>
                                        </p:cTn>
                                        <p:tgtEl>
                                          <p:spTgt spid="25605"/>
                                        </p:tgtEl>
                                        <p:attrNameLst>
                                          <p:attrName>style.visibility</p:attrName>
                                        </p:attrNameLst>
                                      </p:cBhvr>
                                      <p:to>
                                        <p:strVal val="visible"/>
                                      </p:to>
                                    </p:set>
                                    <p:animEffect transition="in" filter="wipe(up)">
                                      <p:cBhvr additive="repl">
                                        <p:cTn id="18" dur="2000"/>
                                        <p:tgtEl>
                                          <p:spTgt spid="25605"/>
                                        </p:tgtEl>
                                      </p:cBhvr>
                                    </p:animEffect>
                                  </p:childTnLst>
                                </p:cTn>
                              </p:par>
                            </p:childTnLst>
                          </p:cTn>
                        </p:par>
                        <p:par>
                          <p:cTn id="19" fill="hold" nodeType="afterGroup">
                            <p:stCondLst>
                              <p:cond delay="6000"/>
                            </p:stCondLst>
                            <p:childTnLst>
                              <p:par>
                                <p:cTn id="20" presetID="22" presetClass="entr" presetSubtype="1" fill="hold" grpId="0" nodeType="afterEffect">
                                  <p:stCondLst>
                                    <p:cond delay="0"/>
                                  </p:stCondLst>
                                  <p:childTnLst>
                                    <p:set>
                                      <p:cBhvr additive="repl">
                                        <p:cTn id="21" dur="1" fill="hold">
                                          <p:stCondLst>
                                            <p:cond delay="0"/>
                                          </p:stCondLst>
                                        </p:cTn>
                                        <p:tgtEl>
                                          <p:spTgt spid="25609"/>
                                        </p:tgtEl>
                                        <p:attrNameLst>
                                          <p:attrName>style.visibility</p:attrName>
                                        </p:attrNameLst>
                                      </p:cBhvr>
                                      <p:to>
                                        <p:strVal val="visible"/>
                                      </p:to>
                                    </p:set>
                                    <p:animEffect transition="in" filter="wipe(up)">
                                      <p:cBhvr additive="repl">
                                        <p:cTn id="22" dur="2000"/>
                                        <p:tgtEl>
                                          <p:spTgt spid="25609"/>
                                        </p:tgtEl>
                                      </p:cBhvr>
                                    </p:animEffect>
                                  </p:childTnLst>
                                </p:cTn>
                              </p:par>
                            </p:childTnLst>
                          </p:cTn>
                        </p:par>
                        <p:par>
                          <p:cTn id="23" fill="hold" nodeType="afterGroup">
                            <p:stCondLst>
                              <p:cond delay="8000"/>
                            </p:stCondLst>
                            <p:childTnLst>
                              <p:par>
                                <p:cTn id="24" presetID="22" presetClass="entr" presetSubtype="1" fill="hold" nodeType="afterEffect">
                                  <p:stCondLst>
                                    <p:cond delay="0"/>
                                  </p:stCondLst>
                                  <p:childTnLst>
                                    <p:set>
                                      <p:cBhvr additive="repl">
                                        <p:cTn id="25" dur="1" fill="hold">
                                          <p:stCondLst>
                                            <p:cond delay="0"/>
                                          </p:stCondLst>
                                        </p:cTn>
                                        <p:tgtEl>
                                          <p:spTgt spid="25606"/>
                                        </p:tgtEl>
                                        <p:attrNameLst>
                                          <p:attrName>style.visibility</p:attrName>
                                        </p:attrNameLst>
                                      </p:cBhvr>
                                      <p:to>
                                        <p:strVal val="visible"/>
                                      </p:to>
                                    </p:set>
                                    <p:animEffect transition="in" filter="wipe(up)">
                                      <p:cBhvr additive="repl">
                                        <p:cTn id="26" dur="2000"/>
                                        <p:tgtEl>
                                          <p:spTgt spid="25606"/>
                                        </p:tgtEl>
                                      </p:cBhvr>
                                    </p:animEffect>
                                  </p:childTnLst>
                                </p:cTn>
                              </p:par>
                            </p:childTnLst>
                          </p:cTn>
                        </p:par>
                        <p:par>
                          <p:cTn id="27" fill="hold" nodeType="afterGroup">
                            <p:stCondLst>
                              <p:cond delay="10000"/>
                            </p:stCondLst>
                            <p:childTnLst>
                              <p:par>
                                <p:cTn id="28" presetID="22" presetClass="entr" presetSubtype="1" fill="hold" nodeType="afterEffect">
                                  <p:stCondLst>
                                    <p:cond delay="0"/>
                                  </p:stCondLst>
                                  <p:childTnLst>
                                    <p:set>
                                      <p:cBhvr additive="repl">
                                        <p:cTn id="29" dur="1" fill="hold">
                                          <p:stCondLst>
                                            <p:cond delay="0"/>
                                          </p:stCondLst>
                                        </p:cTn>
                                        <p:tgtEl>
                                          <p:spTgt spid="25607"/>
                                        </p:tgtEl>
                                        <p:attrNameLst>
                                          <p:attrName>style.visibility</p:attrName>
                                        </p:attrNameLst>
                                      </p:cBhvr>
                                      <p:to>
                                        <p:strVal val="visible"/>
                                      </p:to>
                                    </p:set>
                                    <p:animEffect transition="in" filter="wipe(up)">
                                      <p:cBhvr additive="repl">
                                        <p:cTn id="30" dur="2000"/>
                                        <p:tgtEl>
                                          <p:spTgt spid="25607"/>
                                        </p:tgtEl>
                                      </p:cBhvr>
                                    </p:animEffect>
                                  </p:childTnLst>
                                </p:cTn>
                              </p:par>
                            </p:childTnLst>
                          </p:cTn>
                        </p:par>
                        <p:par>
                          <p:cTn id="31" fill="hold" nodeType="afterGroup">
                            <p:stCondLst>
                              <p:cond delay="12000"/>
                            </p:stCondLst>
                            <p:childTnLst>
                              <p:par>
                                <p:cTn id="32" presetID="22" presetClass="entr" presetSubtype="1" fill="hold" grpId="0" nodeType="afterEffect">
                                  <p:stCondLst>
                                    <p:cond delay="0"/>
                                  </p:stCondLst>
                                  <p:childTnLst>
                                    <p:set>
                                      <p:cBhvr additive="repl">
                                        <p:cTn id="33" dur="1" fill="hold">
                                          <p:stCondLst>
                                            <p:cond delay="0"/>
                                          </p:stCondLst>
                                        </p:cTn>
                                        <p:tgtEl>
                                          <p:spTgt spid="25610"/>
                                        </p:tgtEl>
                                        <p:attrNameLst>
                                          <p:attrName>style.visibility</p:attrName>
                                        </p:attrNameLst>
                                      </p:cBhvr>
                                      <p:to>
                                        <p:strVal val="visible"/>
                                      </p:to>
                                    </p:set>
                                    <p:animEffect transition="in" filter="wipe(up)">
                                      <p:cBhvr additive="repl">
                                        <p:cTn id="34" dur="2000"/>
                                        <p:tgtEl>
                                          <p:spTgt spid="25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9" grpId="0" animBg="1"/>
      <p:bldP spid="2561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5222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9D395E9E-FA01-459F-8F83-F7333D98E557}"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23</a:t>
            </a:fld>
            <a:endParaRPr lang="ru-RU" altLang="ru-RU" sz="1400">
              <a:solidFill>
                <a:srgbClr val="000000"/>
              </a:solidFill>
              <a:latin typeface="Times New Roman" panose="02020603050405020304" pitchFamily="18" charset="0"/>
            </a:endParaRPr>
          </a:p>
        </p:txBody>
      </p:sp>
      <p:sp>
        <p:nvSpPr>
          <p:cNvPr id="25602" name="Text Box 2"/>
          <p:cNvSpPr txBox="1">
            <a:spLocks noChangeArrowheads="1"/>
          </p:cNvSpPr>
          <p:nvPr/>
        </p:nvSpPr>
        <p:spPr bwMode="auto">
          <a:xfrm>
            <a:off x="166688" y="187325"/>
            <a:ext cx="97409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2400" b="1" dirty="0">
                <a:solidFill>
                  <a:srgbClr val="333399"/>
                </a:solidFill>
                <a:latin typeface="Bookman Old Style" panose="02050604050505020204" pitchFamily="18" charset="0"/>
              </a:rPr>
              <a:t>Структура расходов бюджета муниципального образования сельское поселение Уэлен на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6</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a:t>
            </a:r>
          </a:p>
        </p:txBody>
      </p:sp>
      <p:sp>
        <p:nvSpPr>
          <p:cNvPr id="25603" name="Text Box 3"/>
          <p:cNvSpPr txBox="1">
            <a:spLocks noChangeArrowheads="1"/>
          </p:cNvSpPr>
          <p:nvPr/>
        </p:nvSpPr>
        <p:spPr bwMode="auto">
          <a:xfrm>
            <a:off x="495300" y="922338"/>
            <a:ext cx="891540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9pPr>
          </a:lstStyle>
          <a:p>
            <a:pPr algn="just" eaLnBrk="1" hangingPunct="1">
              <a:spcBef>
                <a:spcPts val="400"/>
              </a:spcBef>
              <a:spcAft>
                <a:spcPct val="0"/>
              </a:spcAft>
              <a:buClrTx/>
              <a:buSzPct val="100000"/>
              <a:buFontTx/>
              <a:buNone/>
            </a:pPr>
            <a:endParaRPr lang="ru-RU" altLang="ru-RU" sz="1600" b="1">
              <a:solidFill>
                <a:srgbClr val="000000"/>
              </a:solidFill>
              <a:latin typeface="Times New Roman" panose="02020603050405020304" pitchFamily="18" charset="0"/>
            </a:endParaRPr>
          </a:p>
        </p:txBody>
      </p:sp>
      <p:sp>
        <p:nvSpPr>
          <p:cNvPr id="25604" name="Line 4"/>
          <p:cNvSpPr>
            <a:spLocks noChangeShapeType="1"/>
          </p:cNvSpPr>
          <p:nvPr/>
        </p:nvSpPr>
        <p:spPr bwMode="auto">
          <a:xfrm>
            <a:off x="381000" y="100012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12"/>
          <p:cNvGraphicFramePr>
            <a:graphicFrameLocks/>
          </p:cNvGraphicFramePr>
          <p:nvPr>
            <p:extLst>
              <p:ext uri="{D42A27DB-BD31-4B8C-83A1-F6EECF244321}">
                <p14:modId xmlns:p14="http://schemas.microsoft.com/office/powerpoint/2010/main" val="214378347"/>
              </p:ext>
            </p:extLst>
          </p:nvPr>
        </p:nvGraphicFramePr>
        <p:xfrm>
          <a:off x="33667" y="1174750"/>
          <a:ext cx="9551657" cy="524351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nodePh="1">
                                  <p:stCondLst>
                                    <p:cond delay="0"/>
                                  </p:stCondLst>
                                  <p:endCondLst>
                                    <p:cond evt="begin" delay="0">
                                      <p:tn val="12"/>
                                    </p:cond>
                                  </p:end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5427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C9FFDF6B-6B65-4E44-9355-48973CA42B75}"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24</a:t>
            </a:fld>
            <a:endParaRPr lang="ru-RU" altLang="ru-RU" sz="1400">
              <a:solidFill>
                <a:srgbClr val="000000"/>
              </a:solidFill>
              <a:latin typeface="Times New Roman" panose="02020603050405020304" pitchFamily="18" charset="0"/>
            </a:endParaRPr>
          </a:p>
        </p:txBody>
      </p:sp>
      <p:sp>
        <p:nvSpPr>
          <p:cNvPr id="25602" name="Text Box 2"/>
          <p:cNvSpPr txBox="1">
            <a:spLocks noChangeArrowheads="1"/>
          </p:cNvSpPr>
          <p:nvPr/>
        </p:nvSpPr>
        <p:spPr bwMode="auto">
          <a:xfrm>
            <a:off x="166688" y="187325"/>
            <a:ext cx="9740900"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endParaRPr lang="ru-RU" altLang="ru-RU" sz="2400" b="1" dirty="0">
              <a:solidFill>
                <a:srgbClr val="333399"/>
              </a:solidFill>
              <a:latin typeface="Bookman Old Style" panose="02050604050505020204" pitchFamily="18" charset="0"/>
            </a:endParaRPr>
          </a:p>
          <a:p>
            <a:pPr algn="ctr" eaLnBrk="1" hangingPunct="1">
              <a:spcBef>
                <a:spcPct val="0"/>
              </a:spcBef>
              <a:spcAft>
                <a:spcPct val="0"/>
              </a:spcAft>
              <a:buClrTx/>
              <a:buSzPct val="100000"/>
              <a:buFontTx/>
              <a:buNone/>
            </a:pPr>
            <a:r>
              <a:rPr lang="ru-RU" altLang="ru-RU" sz="2400" b="1" dirty="0">
                <a:solidFill>
                  <a:srgbClr val="333399"/>
                </a:solidFill>
                <a:latin typeface="Bookman Old Style" panose="02050604050505020204" pitchFamily="18" charset="0"/>
              </a:rPr>
              <a:t>Динамика расходов бюджета муниципального образования сельское поселение Уэлен за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3</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5</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годы и прогноз расходов на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6</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a:t>
            </a:r>
          </a:p>
        </p:txBody>
      </p:sp>
      <p:sp>
        <p:nvSpPr>
          <p:cNvPr id="25603" name="Text Box 3"/>
          <p:cNvSpPr txBox="1">
            <a:spLocks noChangeArrowheads="1"/>
          </p:cNvSpPr>
          <p:nvPr/>
        </p:nvSpPr>
        <p:spPr bwMode="auto">
          <a:xfrm>
            <a:off x="495300" y="1428750"/>
            <a:ext cx="8915400"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9pPr>
          </a:lstStyle>
          <a:p>
            <a:pPr algn="just" eaLnBrk="1" hangingPunct="1">
              <a:spcBef>
                <a:spcPts val="400"/>
              </a:spcBef>
              <a:spcAft>
                <a:spcPct val="0"/>
              </a:spcAft>
              <a:buClrTx/>
              <a:buSzPct val="100000"/>
              <a:buFontTx/>
              <a:buNone/>
            </a:pPr>
            <a:endParaRPr lang="ru-RU" altLang="ru-RU" sz="1600" b="1">
              <a:solidFill>
                <a:srgbClr val="000000"/>
              </a:solidFill>
              <a:latin typeface="Times New Roman" panose="02020603050405020304" pitchFamily="18" charset="0"/>
            </a:endParaRPr>
          </a:p>
        </p:txBody>
      </p:sp>
      <p:sp>
        <p:nvSpPr>
          <p:cNvPr id="25604" name="Line 4"/>
          <p:cNvSpPr>
            <a:spLocks noChangeShapeType="1"/>
          </p:cNvSpPr>
          <p:nvPr/>
        </p:nvSpPr>
        <p:spPr bwMode="auto">
          <a:xfrm>
            <a:off x="452438" y="14287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12"/>
          <p:cNvGraphicFramePr>
            <a:graphicFrameLocks/>
          </p:cNvGraphicFramePr>
          <p:nvPr>
            <p:extLst>
              <p:ext uri="{D42A27DB-BD31-4B8C-83A1-F6EECF244321}">
                <p14:modId xmlns:p14="http://schemas.microsoft.com/office/powerpoint/2010/main" val="1084366463"/>
              </p:ext>
            </p:extLst>
          </p:nvPr>
        </p:nvGraphicFramePr>
        <p:xfrm>
          <a:off x="574675" y="1765300"/>
          <a:ext cx="8901113" cy="47561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nodePh="1">
                                  <p:stCondLst>
                                    <p:cond delay="0"/>
                                  </p:stCondLst>
                                  <p:endCondLst>
                                    <p:cond evt="begin" delay="0">
                                      <p:tn val="12"/>
                                    </p:cond>
                                  </p:end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5632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44397DBB-EEE1-4DA3-9CAF-D6DA2CB2D284}"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25</a:t>
            </a:fld>
            <a:endParaRPr lang="ru-RU" altLang="ru-RU" sz="1400">
              <a:solidFill>
                <a:srgbClr val="000000"/>
              </a:solidFill>
              <a:latin typeface="Times New Roman" panose="02020603050405020304" pitchFamily="18" charset="0"/>
            </a:endParaRPr>
          </a:p>
        </p:txBody>
      </p:sp>
      <p:sp>
        <p:nvSpPr>
          <p:cNvPr id="32770" name="Text Box 2"/>
          <p:cNvSpPr txBox="1">
            <a:spLocks noChangeArrowheads="1"/>
          </p:cNvSpPr>
          <p:nvPr/>
        </p:nvSpPr>
        <p:spPr bwMode="auto">
          <a:xfrm>
            <a:off x="495300" y="120650"/>
            <a:ext cx="8915400" cy="1192213"/>
          </a:xfrm>
          <a:prstGeom prst="rect">
            <a:avLst/>
          </a:prstGeom>
          <a:noFill/>
          <a:ln>
            <a:solidFill>
              <a:schemeClr val="accent2">
                <a:lumMod val="20000"/>
                <a:lumOff val="80000"/>
              </a:schemeClr>
            </a:solidFill>
          </a:ln>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9pPr>
          </a:lstStyle>
          <a:p>
            <a:pPr algn="ctr" eaLnBrk="1" hangingPunct="1">
              <a:buSzPct val="100000"/>
              <a:defRPr/>
            </a:pPr>
            <a:endParaRPr lang="ru-RU" sz="2400" b="1" dirty="0">
              <a:solidFill>
                <a:srgbClr val="333399"/>
              </a:solidFill>
              <a:latin typeface="Bookman Old Style" pitchFamily="16" charset="0"/>
            </a:endParaRPr>
          </a:p>
          <a:p>
            <a:pPr algn="ctr" eaLnBrk="1" hangingPunct="1">
              <a:buSzPct val="100000"/>
              <a:defRPr/>
            </a:pPr>
            <a:r>
              <a:rPr lang="ru-RU" sz="2400" b="1" dirty="0">
                <a:solidFill>
                  <a:srgbClr val="333399"/>
                </a:solidFill>
                <a:latin typeface="Bookman Old Style" pitchFamily="16" charset="0"/>
              </a:rPr>
              <a:t>Источники финансирования дефицита бюджета муниципального образования сельское поселение Уэлен</a:t>
            </a:r>
          </a:p>
        </p:txBody>
      </p:sp>
      <p:sp>
        <p:nvSpPr>
          <p:cNvPr id="32771" name="Text Box 3"/>
          <p:cNvSpPr txBox="1">
            <a:spLocks noChangeArrowheads="1"/>
          </p:cNvSpPr>
          <p:nvPr/>
        </p:nvSpPr>
        <p:spPr bwMode="auto">
          <a:xfrm>
            <a:off x="514350" y="2060575"/>
            <a:ext cx="89154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26511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9pPr>
          </a:lstStyle>
          <a:p>
            <a:pPr algn="just" eaLnBrk="1" hangingPunct="1">
              <a:lnSpc>
                <a:spcPct val="90000"/>
              </a:lnSpc>
              <a:spcBef>
                <a:spcPts val="400"/>
              </a:spcBef>
              <a:spcAft>
                <a:spcPct val="0"/>
              </a:spcAft>
              <a:buClrTx/>
              <a:buSzPct val="100000"/>
              <a:buFontTx/>
              <a:buNone/>
            </a:pPr>
            <a:r>
              <a:rPr lang="ru-RU" altLang="ru-RU" sz="1800">
                <a:solidFill>
                  <a:srgbClr val="333399"/>
                </a:solidFill>
                <a:latin typeface="Times New Roman" panose="02020603050405020304" pitchFamily="18" charset="0"/>
              </a:rPr>
              <a:t>В процессе принятия и исполнения бюджета поселения большое значение приобретает сбалансированность доходов и расходов. Если доходы превышают расходы, то возникает </a:t>
            </a:r>
            <a:r>
              <a:rPr lang="ru-RU" altLang="ru-RU" sz="1800" b="1" u="sng">
                <a:solidFill>
                  <a:srgbClr val="333399"/>
                </a:solidFill>
                <a:latin typeface="Times New Roman" panose="02020603050405020304" pitchFamily="18" charset="0"/>
              </a:rPr>
              <a:t>профицит</a:t>
            </a:r>
            <a:r>
              <a:rPr lang="ru-RU" altLang="ru-RU" sz="1800">
                <a:solidFill>
                  <a:srgbClr val="333399"/>
                </a:solidFill>
                <a:latin typeface="Times New Roman" panose="02020603050405020304" pitchFamily="18" charset="0"/>
              </a:rPr>
              <a:t>. Но чаще всего расходы превышают доходы. В таком случае возникает </a:t>
            </a:r>
            <a:r>
              <a:rPr lang="ru-RU" altLang="ru-RU" sz="1800" b="1" u="sng">
                <a:solidFill>
                  <a:srgbClr val="333399"/>
                </a:solidFill>
                <a:latin typeface="Times New Roman" panose="02020603050405020304" pitchFamily="18" charset="0"/>
              </a:rPr>
              <a:t>дефицит</a:t>
            </a:r>
            <a:r>
              <a:rPr lang="ru-RU" altLang="ru-RU" sz="1800">
                <a:solidFill>
                  <a:srgbClr val="333399"/>
                </a:solidFill>
                <a:latin typeface="Times New Roman" panose="02020603050405020304" pitchFamily="18" charset="0"/>
              </a:rPr>
              <a:t>.</a:t>
            </a:r>
          </a:p>
          <a:p>
            <a:pPr algn="just" eaLnBrk="1" hangingPunct="1">
              <a:lnSpc>
                <a:spcPct val="90000"/>
              </a:lnSpc>
              <a:spcBef>
                <a:spcPts val="400"/>
              </a:spcBef>
              <a:spcAft>
                <a:spcPct val="0"/>
              </a:spcAft>
              <a:buClrTx/>
              <a:buSzPct val="100000"/>
              <a:buFontTx/>
              <a:buNone/>
            </a:pPr>
            <a:endParaRPr lang="ru-RU" altLang="ru-RU" sz="1800">
              <a:solidFill>
                <a:srgbClr val="333399"/>
              </a:solidFill>
              <a:latin typeface="Times New Roman" panose="02020603050405020304" pitchFamily="18" charset="0"/>
            </a:endParaRPr>
          </a:p>
          <a:p>
            <a:pPr algn="just" eaLnBrk="1" hangingPunct="1">
              <a:lnSpc>
                <a:spcPct val="90000"/>
              </a:lnSpc>
              <a:spcBef>
                <a:spcPts val="400"/>
              </a:spcBef>
              <a:spcAft>
                <a:spcPct val="0"/>
              </a:spcAft>
              <a:buClrTx/>
              <a:buSzPct val="100000"/>
              <a:buFontTx/>
              <a:buNone/>
            </a:pPr>
            <a:r>
              <a:rPr lang="ru-RU" altLang="ru-RU" sz="1800">
                <a:solidFill>
                  <a:srgbClr val="333399"/>
                </a:solidFill>
                <a:latin typeface="Times New Roman" panose="02020603050405020304" pitchFamily="18" charset="0"/>
              </a:rPr>
              <a:t>При формировании бюджета муниципального образования сельское поселение Уэлен бюджет сбалансирован.</a:t>
            </a:r>
          </a:p>
          <a:p>
            <a:pPr algn="just" eaLnBrk="1" hangingPunct="1">
              <a:lnSpc>
                <a:spcPct val="90000"/>
              </a:lnSpc>
              <a:spcBef>
                <a:spcPts val="400"/>
              </a:spcBef>
              <a:spcAft>
                <a:spcPct val="0"/>
              </a:spcAft>
              <a:buClrTx/>
              <a:buSzPct val="100000"/>
              <a:buFontTx/>
              <a:buNone/>
            </a:pPr>
            <a:endParaRPr lang="ru-RU" altLang="ru-RU" sz="1800">
              <a:solidFill>
                <a:srgbClr val="333399"/>
              </a:solidFill>
              <a:latin typeface="Times New Roman" panose="02020603050405020304" pitchFamily="18" charset="0"/>
            </a:endParaRPr>
          </a:p>
          <a:p>
            <a:pPr algn="just" eaLnBrk="1" hangingPunct="1">
              <a:lnSpc>
                <a:spcPct val="90000"/>
              </a:lnSpc>
              <a:spcBef>
                <a:spcPts val="400"/>
              </a:spcBef>
              <a:spcAft>
                <a:spcPct val="0"/>
              </a:spcAft>
              <a:buClrTx/>
              <a:buSzPct val="100000"/>
              <a:buFontTx/>
              <a:buNone/>
            </a:pPr>
            <a:r>
              <a:rPr lang="ru-RU" altLang="ru-RU" sz="1800">
                <a:solidFill>
                  <a:srgbClr val="333399"/>
                </a:solidFill>
                <a:latin typeface="Times New Roman" panose="02020603050405020304" pitchFamily="18" charset="0"/>
              </a:rPr>
              <a:t>Дефицит и профицит бюджета муниципального образования сельское поселение Уэлен не прогнозируется.</a:t>
            </a:r>
          </a:p>
        </p:txBody>
      </p:sp>
      <p:sp>
        <p:nvSpPr>
          <p:cNvPr id="32772" name="Line 4"/>
          <p:cNvSpPr>
            <a:spLocks noChangeShapeType="1"/>
          </p:cNvSpPr>
          <p:nvPr/>
        </p:nvSpPr>
        <p:spPr bwMode="auto">
          <a:xfrm>
            <a:off x="369888" y="16287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32770"/>
                                        </p:tgtEl>
                                        <p:attrNameLst>
                                          <p:attrName>style.visibility</p:attrName>
                                        </p:attrNameLst>
                                      </p:cBhvr>
                                      <p:to>
                                        <p:strVal val="visible"/>
                                      </p:to>
                                    </p:set>
                                    <p:animEffect transition="in" filter="wipe(up)">
                                      <p:cBhvr additive="repl">
                                        <p:cTn id="7" dur="2000"/>
                                        <p:tgtEl>
                                          <p:spTgt spid="32770"/>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32772"/>
                                        </p:tgtEl>
                                        <p:attrNameLst>
                                          <p:attrName>style.visibility</p:attrName>
                                        </p:attrNameLst>
                                      </p:cBhvr>
                                      <p:to>
                                        <p:strVal val="visible"/>
                                      </p:to>
                                    </p:set>
                                    <p:animEffect transition="in" filter="randombar(horizontal)">
                                      <p:cBhvr additive="repl">
                                        <p:cTn id="11" dur="500"/>
                                        <p:tgtEl>
                                          <p:spTgt spid="32772"/>
                                        </p:tgtEl>
                                      </p:cBhvr>
                                    </p:animEffect>
                                  </p:childTnLst>
                                </p:cTn>
                              </p:par>
                              <p:par>
                                <p:cTn id="12" presetID="22" presetClass="entr" presetSubtype="1" fill="hold" nodeType="withEffect">
                                  <p:stCondLst>
                                    <p:cond delay="0"/>
                                  </p:stCondLst>
                                  <p:childTnLst>
                                    <p:set>
                                      <p:cBhvr additive="repl">
                                        <p:cTn id="13" dur="1" fill="hold">
                                          <p:stCondLst>
                                            <p:cond delay="0"/>
                                          </p:stCondLst>
                                        </p:cTn>
                                        <p:tgtEl>
                                          <p:spTgt spid="32771">
                                            <p:txEl>
                                              <p:pRg st="0" end="0"/>
                                            </p:txEl>
                                          </p:spTgt>
                                        </p:tgtEl>
                                        <p:attrNameLst>
                                          <p:attrName>style.visibility</p:attrName>
                                        </p:attrNameLst>
                                      </p:cBhvr>
                                      <p:to>
                                        <p:strVal val="visible"/>
                                      </p:to>
                                    </p:set>
                                    <p:animEffect transition="in" filter="wipe(up)">
                                      <p:cBhvr additive="repl">
                                        <p:cTn id="14" dur="2000"/>
                                        <p:tgtEl>
                                          <p:spTgt spid="32771">
                                            <p:txEl>
                                              <p:pRg st="0" end="0"/>
                                            </p:txEl>
                                          </p:spTgt>
                                        </p:tgtEl>
                                      </p:cBhvr>
                                    </p:animEffect>
                                  </p:childTnLst>
                                </p:cTn>
                              </p:par>
                              <p:par>
                                <p:cTn id="15" presetID="22" presetClass="entr" presetSubtype="1" fill="hold" nodeType="withEffect">
                                  <p:stCondLst>
                                    <p:cond delay="0"/>
                                  </p:stCondLst>
                                  <p:childTnLst>
                                    <p:set>
                                      <p:cBhvr additive="repl">
                                        <p:cTn id="16" dur="1" fill="hold">
                                          <p:stCondLst>
                                            <p:cond delay="0"/>
                                          </p:stCondLst>
                                        </p:cTn>
                                        <p:tgtEl>
                                          <p:spTgt spid="32771">
                                            <p:txEl>
                                              <p:pRg st="2" end="2"/>
                                            </p:txEl>
                                          </p:spTgt>
                                        </p:tgtEl>
                                        <p:attrNameLst>
                                          <p:attrName>style.visibility</p:attrName>
                                        </p:attrNameLst>
                                      </p:cBhvr>
                                      <p:to>
                                        <p:strVal val="visible"/>
                                      </p:to>
                                    </p:set>
                                    <p:animEffect transition="in" filter="wipe(up)">
                                      <p:cBhvr additive="repl">
                                        <p:cTn id="17" dur="2000"/>
                                        <p:tgtEl>
                                          <p:spTgt spid="32771">
                                            <p:txEl>
                                              <p:pRg st="2" end="2"/>
                                            </p:txEl>
                                          </p:spTgt>
                                        </p:tgtEl>
                                      </p:cBhvr>
                                    </p:animEffect>
                                  </p:childTnLst>
                                </p:cTn>
                              </p:par>
                              <p:par>
                                <p:cTn id="18" presetID="22" presetClass="entr" presetSubtype="1" fill="hold" nodeType="withEffect">
                                  <p:stCondLst>
                                    <p:cond delay="0"/>
                                  </p:stCondLst>
                                  <p:childTnLst>
                                    <p:set>
                                      <p:cBhvr additive="repl">
                                        <p:cTn id="19" dur="1" fill="hold">
                                          <p:stCondLst>
                                            <p:cond delay="0"/>
                                          </p:stCondLst>
                                        </p:cTn>
                                        <p:tgtEl>
                                          <p:spTgt spid="32771">
                                            <p:txEl>
                                              <p:pRg st="4" end="4"/>
                                            </p:txEl>
                                          </p:spTgt>
                                        </p:tgtEl>
                                        <p:attrNameLst>
                                          <p:attrName>style.visibility</p:attrName>
                                        </p:attrNameLst>
                                      </p:cBhvr>
                                      <p:to>
                                        <p:strVal val="visible"/>
                                      </p:to>
                                    </p:set>
                                    <p:animEffect transition="in" filter="wipe(up)">
                                      <p:cBhvr additive="repl">
                                        <p:cTn id="20" dur="2000"/>
                                        <p:tgtEl>
                                          <p:spTgt spid="3277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5837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E55EBB13-F9C2-47FE-A3A5-8537415226B0}"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26</a:t>
            </a:fld>
            <a:endParaRPr lang="ru-RU" altLang="ru-RU" sz="1400">
              <a:solidFill>
                <a:srgbClr val="000000"/>
              </a:solidFill>
              <a:latin typeface="Times New Roman" panose="02020603050405020304" pitchFamily="18" charset="0"/>
            </a:endParaRPr>
          </a:p>
        </p:txBody>
      </p:sp>
      <p:sp>
        <p:nvSpPr>
          <p:cNvPr id="36866" name="Text Box 2"/>
          <p:cNvSpPr txBox="1">
            <a:spLocks noChangeArrowheads="1"/>
          </p:cNvSpPr>
          <p:nvPr/>
        </p:nvSpPr>
        <p:spPr bwMode="auto">
          <a:xfrm>
            <a:off x="495300" y="250825"/>
            <a:ext cx="8915400" cy="820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2800" b="1">
                <a:solidFill>
                  <a:srgbClr val="333399"/>
                </a:solidFill>
                <a:latin typeface="Bookman Old Style" panose="02050604050505020204" pitchFamily="18" charset="0"/>
              </a:rPr>
              <a:t>Обращение к жителям муниципального образования сельское поселение Уэлен</a:t>
            </a:r>
          </a:p>
        </p:txBody>
      </p:sp>
      <p:sp>
        <p:nvSpPr>
          <p:cNvPr id="36867" name="Text Box 3"/>
          <p:cNvSpPr txBox="1">
            <a:spLocks noChangeArrowheads="1"/>
          </p:cNvSpPr>
          <p:nvPr/>
        </p:nvSpPr>
        <p:spPr bwMode="auto">
          <a:xfrm>
            <a:off x="523875" y="1571625"/>
            <a:ext cx="8915400" cy="435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35401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9pPr>
          </a:lstStyle>
          <a:p>
            <a:pPr algn="ctr" eaLnBrk="1" hangingPunct="1">
              <a:spcBef>
                <a:spcPts val="500"/>
              </a:spcBef>
              <a:spcAft>
                <a:spcPct val="0"/>
              </a:spcAft>
              <a:buClrTx/>
              <a:buSzPct val="100000"/>
              <a:buFontTx/>
              <a:buNone/>
            </a:pPr>
            <a:r>
              <a:rPr lang="ru-RU" altLang="ru-RU" sz="2000" b="1" dirty="0">
                <a:solidFill>
                  <a:srgbClr val="333399"/>
                </a:solidFill>
                <a:latin typeface="Times New Roman" panose="02020603050405020304" pitchFamily="18" charset="0"/>
              </a:rPr>
              <a:t>Уважаемые жители и гости муниципального образования сельское поселение Уэлен!</a:t>
            </a:r>
          </a:p>
          <a:p>
            <a:pPr algn="ctr" eaLnBrk="1" hangingPunct="1">
              <a:spcBef>
                <a:spcPts val="500"/>
              </a:spcBef>
              <a:spcAft>
                <a:spcPct val="0"/>
              </a:spcAft>
              <a:buClrTx/>
              <a:buSzPct val="100000"/>
              <a:buFontTx/>
              <a:buNone/>
            </a:pPr>
            <a:endParaRPr lang="ru-RU" altLang="ru-RU" sz="2000" b="1" dirty="0">
              <a:solidFill>
                <a:srgbClr val="333399"/>
              </a:solidFill>
              <a:latin typeface="Times New Roman" panose="02020603050405020304" pitchFamily="18" charset="0"/>
            </a:endParaRPr>
          </a:p>
          <a:p>
            <a:pPr algn="just" eaLnBrk="1" hangingPunct="1">
              <a:spcBef>
                <a:spcPts val="400"/>
              </a:spcBef>
              <a:spcAft>
                <a:spcPct val="0"/>
              </a:spcAft>
              <a:buClrTx/>
              <a:buSzPct val="100000"/>
              <a:buFontTx/>
              <a:buNone/>
            </a:pPr>
            <a:r>
              <a:rPr lang="ru-RU" altLang="ru-RU" sz="1600" b="1" dirty="0">
                <a:solidFill>
                  <a:srgbClr val="333399"/>
                </a:solidFill>
                <a:latin typeface="Times New Roman" panose="02020603050405020304" pitchFamily="18" charset="0"/>
              </a:rPr>
              <a:t>Обращаем Ваше внимание на то, что </a:t>
            </a:r>
            <a:r>
              <a:rPr lang="ru-RU" altLang="ru-RU" sz="1600" b="1" u="sng" dirty="0">
                <a:solidFill>
                  <a:srgbClr val="333399"/>
                </a:solidFill>
                <a:latin typeface="Times New Roman" panose="02020603050405020304" pitchFamily="18" charset="0"/>
              </a:rPr>
              <a:t>бюджет для граждан на </a:t>
            </a:r>
            <a:r>
              <a:rPr lang="ru-RU" altLang="ru-RU" sz="1600" b="1" u="sng" dirty="0" smtClean="0">
                <a:solidFill>
                  <a:srgbClr val="333399"/>
                </a:solidFill>
                <a:latin typeface="Times New Roman" panose="02020603050405020304" pitchFamily="18" charset="0"/>
              </a:rPr>
              <a:t>202</a:t>
            </a:r>
            <a:r>
              <a:rPr lang="en-US" altLang="ru-RU" sz="1600" b="1" u="sng" dirty="0" smtClean="0">
                <a:solidFill>
                  <a:srgbClr val="333399"/>
                </a:solidFill>
                <a:latin typeface="Times New Roman" panose="02020603050405020304" pitchFamily="18" charset="0"/>
              </a:rPr>
              <a:t>6</a:t>
            </a:r>
            <a:r>
              <a:rPr lang="ru-RU" altLang="ru-RU" sz="1600" b="1" u="sng" dirty="0" smtClean="0">
                <a:solidFill>
                  <a:srgbClr val="333399"/>
                </a:solidFill>
                <a:latin typeface="Times New Roman" panose="02020603050405020304" pitchFamily="18" charset="0"/>
              </a:rPr>
              <a:t> </a:t>
            </a:r>
            <a:r>
              <a:rPr lang="ru-RU" altLang="ru-RU" sz="1600" b="1" u="sng" dirty="0">
                <a:solidFill>
                  <a:srgbClr val="333399"/>
                </a:solidFill>
                <a:latin typeface="Times New Roman" panose="02020603050405020304" pitchFamily="18" charset="0"/>
              </a:rPr>
              <a:t>год составлен по проекту решения «О бюджете муниципального образования сельское поселение Уэлен на </a:t>
            </a:r>
            <a:r>
              <a:rPr lang="ru-RU" altLang="ru-RU" sz="1600" b="1" u="sng" dirty="0" smtClean="0">
                <a:solidFill>
                  <a:srgbClr val="333399"/>
                </a:solidFill>
                <a:latin typeface="Times New Roman" panose="02020603050405020304" pitchFamily="18" charset="0"/>
              </a:rPr>
              <a:t>202</a:t>
            </a:r>
            <a:r>
              <a:rPr lang="en-US" altLang="ru-RU" sz="1600" b="1" u="sng" dirty="0" smtClean="0">
                <a:solidFill>
                  <a:srgbClr val="333399"/>
                </a:solidFill>
                <a:latin typeface="Times New Roman" panose="02020603050405020304" pitchFamily="18" charset="0"/>
              </a:rPr>
              <a:t>6</a:t>
            </a:r>
            <a:r>
              <a:rPr lang="ru-RU" altLang="ru-RU" sz="1600" b="1" u="sng" dirty="0" smtClean="0">
                <a:solidFill>
                  <a:srgbClr val="333399"/>
                </a:solidFill>
                <a:latin typeface="Times New Roman" panose="02020603050405020304" pitchFamily="18" charset="0"/>
              </a:rPr>
              <a:t> </a:t>
            </a:r>
            <a:r>
              <a:rPr lang="ru-RU" altLang="ru-RU" sz="1600" b="1" u="sng" dirty="0">
                <a:solidFill>
                  <a:srgbClr val="333399"/>
                </a:solidFill>
                <a:latin typeface="Times New Roman" panose="02020603050405020304" pitchFamily="18" charset="0"/>
              </a:rPr>
              <a:t>год»</a:t>
            </a:r>
            <a:r>
              <a:rPr lang="ru-RU" altLang="ru-RU" sz="1600" b="1" dirty="0">
                <a:solidFill>
                  <a:srgbClr val="333399"/>
                </a:solidFill>
                <a:latin typeface="Times New Roman" panose="02020603050405020304" pitchFamily="18" charset="0"/>
              </a:rPr>
              <a:t> и носит ознакомительный и осведомительный характер. </a:t>
            </a:r>
          </a:p>
          <a:p>
            <a:pPr algn="just" eaLnBrk="1" hangingPunct="1">
              <a:spcBef>
                <a:spcPts val="400"/>
              </a:spcBef>
              <a:spcAft>
                <a:spcPct val="0"/>
              </a:spcAft>
              <a:buClrTx/>
              <a:buSzPct val="100000"/>
              <a:buFontTx/>
              <a:buNone/>
            </a:pPr>
            <a:r>
              <a:rPr lang="ru-RU" altLang="ru-RU" sz="1600" b="1" dirty="0">
                <a:solidFill>
                  <a:srgbClr val="333399"/>
                </a:solidFill>
                <a:latin typeface="Times New Roman" panose="02020603050405020304" pitchFamily="18" charset="0"/>
              </a:rPr>
              <a:t>Окончательный вариант бюджета муниципального образования сельское поселение Уэлен на </a:t>
            </a:r>
            <a:r>
              <a:rPr lang="ru-RU" altLang="ru-RU" sz="1600" b="1" dirty="0" smtClean="0">
                <a:solidFill>
                  <a:srgbClr val="333399"/>
                </a:solidFill>
                <a:latin typeface="Times New Roman" panose="02020603050405020304" pitchFamily="18" charset="0"/>
              </a:rPr>
              <a:t>202</a:t>
            </a:r>
            <a:r>
              <a:rPr lang="en-US" altLang="ru-RU" sz="1600" b="1" dirty="0" smtClean="0">
                <a:solidFill>
                  <a:srgbClr val="333399"/>
                </a:solidFill>
                <a:latin typeface="Times New Roman" panose="02020603050405020304" pitchFamily="18" charset="0"/>
              </a:rPr>
              <a:t>6</a:t>
            </a:r>
            <a:r>
              <a:rPr lang="ru-RU" altLang="ru-RU" sz="1600" b="1" dirty="0" smtClean="0">
                <a:solidFill>
                  <a:srgbClr val="333399"/>
                </a:solidFill>
                <a:latin typeface="Times New Roman" panose="02020603050405020304" pitchFamily="18" charset="0"/>
              </a:rPr>
              <a:t> </a:t>
            </a:r>
            <a:r>
              <a:rPr lang="ru-RU" altLang="ru-RU" sz="1600" b="1" dirty="0">
                <a:solidFill>
                  <a:srgbClr val="333399"/>
                </a:solidFill>
                <a:latin typeface="Times New Roman" panose="02020603050405020304" pitchFamily="18" charset="0"/>
              </a:rPr>
              <a:t>год будет утвержден решением Совета депутатов муниципального образования сельское поселение Уэлен, после соблюдения всех процедур по рассмотрению и принятию бюджета.</a:t>
            </a:r>
          </a:p>
          <a:p>
            <a:pPr algn="just" eaLnBrk="1" hangingPunct="1">
              <a:spcBef>
                <a:spcPts val="400"/>
              </a:spcBef>
              <a:spcAft>
                <a:spcPct val="0"/>
              </a:spcAft>
              <a:buClrTx/>
              <a:buSzPct val="100000"/>
              <a:buFontTx/>
              <a:buNone/>
            </a:pPr>
            <a:r>
              <a:rPr lang="ru-RU" altLang="ru-RU" sz="1600" b="1" dirty="0">
                <a:solidFill>
                  <a:srgbClr val="333399"/>
                </a:solidFill>
                <a:latin typeface="Times New Roman" panose="02020603050405020304" pitchFamily="18" charset="0"/>
              </a:rPr>
              <a:t>С решением Совета депутатов муниципального образования сельское поселение Уэлен «О бюджете муниципального образования сельское поселение Уэлен на </a:t>
            </a:r>
            <a:r>
              <a:rPr lang="ru-RU" altLang="ru-RU" sz="1600" b="1" dirty="0" smtClean="0">
                <a:solidFill>
                  <a:srgbClr val="333399"/>
                </a:solidFill>
                <a:latin typeface="Times New Roman" panose="02020603050405020304" pitchFamily="18" charset="0"/>
              </a:rPr>
              <a:t>202</a:t>
            </a:r>
            <a:r>
              <a:rPr lang="en-US" altLang="ru-RU" sz="1600" b="1" smtClean="0">
                <a:solidFill>
                  <a:srgbClr val="333399"/>
                </a:solidFill>
                <a:latin typeface="Times New Roman" panose="02020603050405020304" pitchFamily="18" charset="0"/>
              </a:rPr>
              <a:t>6</a:t>
            </a:r>
            <a:r>
              <a:rPr lang="ru-RU" altLang="ru-RU" sz="1600" b="1" smtClean="0">
                <a:solidFill>
                  <a:srgbClr val="333399"/>
                </a:solidFill>
                <a:latin typeface="Times New Roman" panose="02020603050405020304" pitchFamily="18" charset="0"/>
              </a:rPr>
              <a:t> </a:t>
            </a:r>
            <a:r>
              <a:rPr lang="ru-RU" altLang="ru-RU" sz="1600" b="1" dirty="0">
                <a:solidFill>
                  <a:srgbClr val="333399"/>
                </a:solidFill>
                <a:latin typeface="Times New Roman" panose="02020603050405020304" pitchFamily="18" charset="0"/>
              </a:rPr>
              <a:t>год», а так же с последующими внесенными изменениями в данное решение, можно ознакомится на официальном сайте Чукотского муниципального района.</a:t>
            </a:r>
            <a:endParaRPr lang="ru-RU" altLang="ru-RU" sz="1600" b="1" u="sng" dirty="0">
              <a:solidFill>
                <a:srgbClr val="333399"/>
              </a:solidFill>
              <a:latin typeface="Times New Roman" panose="02020603050405020304" pitchFamily="18" charset="0"/>
            </a:endParaRPr>
          </a:p>
        </p:txBody>
      </p:sp>
      <p:sp>
        <p:nvSpPr>
          <p:cNvPr id="36868" name="Line 4"/>
          <p:cNvSpPr>
            <a:spLocks noChangeShapeType="1"/>
          </p:cNvSpPr>
          <p:nvPr/>
        </p:nvSpPr>
        <p:spPr bwMode="auto">
          <a:xfrm>
            <a:off x="309563" y="1214438"/>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36866"/>
                                        </p:tgtEl>
                                        <p:attrNameLst>
                                          <p:attrName>style.visibility</p:attrName>
                                        </p:attrNameLst>
                                      </p:cBhvr>
                                      <p:to>
                                        <p:strVal val="visible"/>
                                      </p:to>
                                    </p:set>
                                    <p:animEffect transition="in" filter="wipe(up)">
                                      <p:cBhvr additive="repl">
                                        <p:cTn id="7" dur="2000"/>
                                        <p:tgtEl>
                                          <p:spTgt spid="3686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36868"/>
                                        </p:tgtEl>
                                        <p:attrNameLst>
                                          <p:attrName>style.visibility</p:attrName>
                                        </p:attrNameLst>
                                      </p:cBhvr>
                                      <p:to>
                                        <p:strVal val="visible"/>
                                      </p:to>
                                    </p:set>
                                    <p:animEffect transition="in" filter="randombar(horizontal)">
                                      <p:cBhvr additive="repl">
                                        <p:cTn id="11" dur="500"/>
                                        <p:tgtEl>
                                          <p:spTgt spid="36868"/>
                                        </p:tgtEl>
                                      </p:cBhvr>
                                    </p:animEffect>
                                  </p:childTnLst>
                                </p:cTn>
                              </p:par>
                            </p:childTnLst>
                          </p:cTn>
                        </p:par>
                        <p:par>
                          <p:cTn id="12" fill="hold" nodeType="afterGroup">
                            <p:stCondLst>
                              <p:cond delay="2500"/>
                            </p:stCondLst>
                            <p:childTnLst>
                              <p:par>
                                <p:cTn id="13" presetID="40" presetClass="entr" fill="hold" nodeType="afterEffect">
                                  <p:stCondLst>
                                    <p:cond delay="0"/>
                                  </p:stCondLst>
                                  <p:iterate type="lt">
                                    <p:tmPct val="10000"/>
                                  </p:iterate>
                                  <p:childTnLst>
                                    <p:set>
                                      <p:cBhvr additive="repl">
                                        <p:cTn id="14" dur="1" fill="hold">
                                          <p:stCondLst>
                                            <p:cond delay="0"/>
                                          </p:stCondLst>
                                        </p:cTn>
                                        <p:tgtEl>
                                          <p:spTgt spid="36867">
                                            <p:txEl>
                                              <p:pRg st="0" end="0"/>
                                            </p:txEl>
                                          </p:spTgt>
                                        </p:tgtEl>
                                        <p:attrNameLst>
                                          <p:attrName>style.visibility</p:attrName>
                                        </p:attrNameLst>
                                      </p:cBhvr>
                                      <p:to>
                                        <p:strVal val="visible"/>
                                      </p:to>
                                    </p:set>
                                    <p:animEffect transition="in" filter="fade">
                                      <p:cBhvr additive="repl">
                                        <p:cTn id="15" dur="2000"/>
                                        <p:tgtEl>
                                          <p:spTgt spid="36867">
                                            <p:txEl>
                                              <p:pRg st="0" end="0"/>
                                            </p:txEl>
                                          </p:spTgt>
                                        </p:tgtEl>
                                      </p:cBhvr>
                                    </p:animEffect>
                                    <p:anim calcmode="lin" valueType="num">
                                      <p:cBhvr additive="repl">
                                        <p:cTn id="16" dur="2000" fill="hold"/>
                                        <p:tgtEl>
                                          <p:spTgt spid="36867">
                                            <p:txEl>
                                              <p:pRg st="0" end="0"/>
                                            </p:txEl>
                                          </p:spTgt>
                                        </p:tgtEl>
                                        <p:attrNameLst>
                                          <p:attrName>ppt_x</p:attrName>
                                        </p:attrNameLst>
                                      </p:cBhvr>
                                      <p:tavLst>
                                        <p:tav tm="100000">
                                          <p:val>
                                            <p:strVal val="#ppt_x-.1"/>
                                          </p:val>
                                        </p:tav>
                                        <p:tav tm="100000">
                                          <p:val>
                                            <p:strVal val="#ppt_x"/>
                                          </p:val>
                                        </p:tav>
                                      </p:tavLst>
                                    </p:anim>
                                    <p:anim calcmode="lin" valueType="num">
                                      <p:cBhvr additive="repl">
                                        <p:cTn id="17" dur="2000" fill="hold"/>
                                        <p:tgtEl>
                                          <p:spTgt spid="36867">
                                            <p:txEl>
                                              <p:pRg st="0" end="0"/>
                                            </p:txEl>
                                          </p:spTgt>
                                        </p:tgtEl>
                                        <p:attrNameLst>
                                          <p:attrName>ppt_y</p:attrName>
                                        </p:attrNameLst>
                                      </p:cBhvr>
                                      <p:tavLst>
                                        <p:tav tm="100000">
                                          <p:val>
                                            <p:strVal val="#ppt_y"/>
                                          </p:val>
                                        </p:tav>
                                        <p:tav tm="100000">
                                          <p:val>
                                            <p:strVal val="#ppt_y"/>
                                          </p:val>
                                        </p:tav>
                                      </p:tavLst>
                                    </p:anim>
                                  </p:childTnLst>
                                </p:cTn>
                              </p:par>
                            </p:childTnLst>
                          </p:cTn>
                        </p:par>
                        <p:par>
                          <p:cTn id="18" fill="hold" nodeType="afterGroup">
                            <p:stCondLst>
                              <p:cond delay="18100"/>
                            </p:stCondLst>
                            <p:childTnLst>
                              <p:par>
                                <p:cTn id="19" presetID="40" presetClass="entr" fill="hold" nodeType="afterEffect">
                                  <p:stCondLst>
                                    <p:cond delay="0"/>
                                  </p:stCondLst>
                                  <p:iterate type="lt">
                                    <p:tmPct val="10000"/>
                                  </p:iterate>
                                  <p:childTnLst>
                                    <p:set>
                                      <p:cBhvr additive="repl">
                                        <p:cTn id="20" dur="1" fill="hold">
                                          <p:stCondLst>
                                            <p:cond delay="0"/>
                                          </p:stCondLst>
                                        </p:cTn>
                                        <p:tgtEl>
                                          <p:spTgt spid="36867">
                                            <p:txEl>
                                              <p:pRg st="2" end="2"/>
                                            </p:txEl>
                                          </p:spTgt>
                                        </p:tgtEl>
                                        <p:attrNameLst>
                                          <p:attrName>style.visibility</p:attrName>
                                        </p:attrNameLst>
                                      </p:cBhvr>
                                      <p:to>
                                        <p:strVal val="visible"/>
                                      </p:to>
                                    </p:set>
                                    <p:animEffect transition="in" filter="fade">
                                      <p:cBhvr additive="repl">
                                        <p:cTn id="21" dur="2000"/>
                                        <p:tgtEl>
                                          <p:spTgt spid="36867">
                                            <p:txEl>
                                              <p:pRg st="2" end="2"/>
                                            </p:txEl>
                                          </p:spTgt>
                                        </p:tgtEl>
                                      </p:cBhvr>
                                    </p:animEffect>
                                    <p:anim calcmode="lin" valueType="num">
                                      <p:cBhvr additive="repl">
                                        <p:cTn id="22" dur="2000" fill="hold"/>
                                        <p:tgtEl>
                                          <p:spTgt spid="36867">
                                            <p:txEl>
                                              <p:pRg st="2" end="2"/>
                                            </p:txEl>
                                          </p:spTgt>
                                        </p:tgtEl>
                                        <p:attrNameLst>
                                          <p:attrName>ppt_x</p:attrName>
                                        </p:attrNameLst>
                                      </p:cBhvr>
                                      <p:tavLst>
                                        <p:tav tm="100000">
                                          <p:val>
                                            <p:strVal val="#ppt_x-.1"/>
                                          </p:val>
                                        </p:tav>
                                        <p:tav tm="100000">
                                          <p:val>
                                            <p:strVal val="#ppt_x"/>
                                          </p:val>
                                        </p:tav>
                                      </p:tavLst>
                                    </p:anim>
                                    <p:anim calcmode="lin" valueType="num">
                                      <p:cBhvr additive="repl">
                                        <p:cTn id="23" dur="2000" fill="hold"/>
                                        <p:tgtEl>
                                          <p:spTgt spid="36867">
                                            <p:txEl>
                                              <p:pRg st="2" end="2"/>
                                            </p:txEl>
                                          </p:spTgt>
                                        </p:tgtEl>
                                        <p:attrNameLst>
                                          <p:attrName>ppt_y</p:attrName>
                                        </p:attrNameLst>
                                      </p:cBhvr>
                                      <p:tavLst>
                                        <p:tav tm="100000">
                                          <p:val>
                                            <p:strVal val="#ppt_y"/>
                                          </p:val>
                                        </p:tav>
                                        <p:tav tm="100000">
                                          <p:val>
                                            <p:strVal val="#ppt_y"/>
                                          </p:val>
                                        </p:tav>
                                      </p:tavLst>
                                    </p:anim>
                                  </p:childTnLst>
                                </p:cTn>
                              </p:par>
                            </p:childTnLst>
                          </p:cTn>
                        </p:par>
                        <p:par>
                          <p:cTn id="24" fill="hold" nodeType="afterGroup">
                            <p:stCondLst>
                              <p:cond delay="57900"/>
                            </p:stCondLst>
                            <p:childTnLst>
                              <p:par>
                                <p:cTn id="25" presetID="40" presetClass="entr" fill="hold" nodeType="afterEffect">
                                  <p:stCondLst>
                                    <p:cond delay="0"/>
                                  </p:stCondLst>
                                  <p:iterate type="lt">
                                    <p:tmPct val="10000"/>
                                  </p:iterate>
                                  <p:childTnLst>
                                    <p:set>
                                      <p:cBhvr additive="repl">
                                        <p:cTn id="26" dur="1" fill="hold">
                                          <p:stCondLst>
                                            <p:cond delay="0"/>
                                          </p:stCondLst>
                                        </p:cTn>
                                        <p:tgtEl>
                                          <p:spTgt spid="36867">
                                            <p:txEl>
                                              <p:pRg st="3" end="3"/>
                                            </p:txEl>
                                          </p:spTgt>
                                        </p:tgtEl>
                                        <p:attrNameLst>
                                          <p:attrName>style.visibility</p:attrName>
                                        </p:attrNameLst>
                                      </p:cBhvr>
                                      <p:to>
                                        <p:strVal val="visible"/>
                                      </p:to>
                                    </p:set>
                                    <p:animEffect transition="in" filter="fade">
                                      <p:cBhvr additive="repl">
                                        <p:cTn id="27" dur="2000"/>
                                        <p:tgtEl>
                                          <p:spTgt spid="36867">
                                            <p:txEl>
                                              <p:pRg st="3" end="3"/>
                                            </p:txEl>
                                          </p:spTgt>
                                        </p:tgtEl>
                                      </p:cBhvr>
                                    </p:animEffect>
                                    <p:anim calcmode="lin" valueType="num">
                                      <p:cBhvr additive="repl">
                                        <p:cTn id="28" dur="2000" fill="hold"/>
                                        <p:tgtEl>
                                          <p:spTgt spid="36867">
                                            <p:txEl>
                                              <p:pRg st="3" end="3"/>
                                            </p:txEl>
                                          </p:spTgt>
                                        </p:tgtEl>
                                        <p:attrNameLst>
                                          <p:attrName>ppt_x</p:attrName>
                                        </p:attrNameLst>
                                      </p:cBhvr>
                                      <p:tavLst>
                                        <p:tav tm="100000">
                                          <p:val>
                                            <p:strVal val="#ppt_x-.1"/>
                                          </p:val>
                                        </p:tav>
                                        <p:tav tm="100000">
                                          <p:val>
                                            <p:strVal val="#ppt_x"/>
                                          </p:val>
                                        </p:tav>
                                      </p:tavLst>
                                    </p:anim>
                                    <p:anim calcmode="lin" valueType="num">
                                      <p:cBhvr additive="repl">
                                        <p:cTn id="29" dur="2000" fill="hold"/>
                                        <p:tgtEl>
                                          <p:spTgt spid="36867">
                                            <p:txEl>
                                              <p:pRg st="3" end="3"/>
                                            </p:txEl>
                                          </p:spTgt>
                                        </p:tgtEl>
                                        <p:attrNameLst>
                                          <p:attrName>ppt_y</p:attrName>
                                        </p:attrNameLst>
                                      </p:cBhvr>
                                      <p:tavLst>
                                        <p:tav tm="100000">
                                          <p:val>
                                            <p:strVal val="#ppt_y"/>
                                          </p:val>
                                        </p:tav>
                                        <p:tav tm="100000">
                                          <p:val>
                                            <p:strVal val="#ppt_y"/>
                                          </p:val>
                                        </p:tav>
                                      </p:tavLst>
                                    </p:anim>
                                  </p:childTnLst>
                                </p:cTn>
                              </p:par>
                            </p:childTnLst>
                          </p:cTn>
                        </p:par>
                        <p:par>
                          <p:cTn id="30" fill="hold" nodeType="afterGroup">
                            <p:stCondLst>
                              <p:cond delay="104900"/>
                            </p:stCondLst>
                            <p:childTnLst>
                              <p:par>
                                <p:cTn id="31" presetID="40" presetClass="entr" fill="hold" nodeType="afterEffect">
                                  <p:stCondLst>
                                    <p:cond delay="0"/>
                                  </p:stCondLst>
                                  <p:iterate type="lt">
                                    <p:tmPct val="10000"/>
                                  </p:iterate>
                                  <p:childTnLst>
                                    <p:set>
                                      <p:cBhvr additive="repl">
                                        <p:cTn id="32" dur="1" fill="hold">
                                          <p:stCondLst>
                                            <p:cond delay="0"/>
                                          </p:stCondLst>
                                        </p:cTn>
                                        <p:tgtEl>
                                          <p:spTgt spid="36867">
                                            <p:txEl>
                                              <p:pRg st="4" end="4"/>
                                            </p:txEl>
                                          </p:spTgt>
                                        </p:tgtEl>
                                        <p:attrNameLst>
                                          <p:attrName>style.visibility</p:attrName>
                                        </p:attrNameLst>
                                      </p:cBhvr>
                                      <p:to>
                                        <p:strVal val="visible"/>
                                      </p:to>
                                    </p:set>
                                    <p:animEffect transition="in" filter="fade">
                                      <p:cBhvr additive="repl">
                                        <p:cTn id="33" dur="2000"/>
                                        <p:tgtEl>
                                          <p:spTgt spid="36867">
                                            <p:txEl>
                                              <p:pRg st="4" end="4"/>
                                            </p:txEl>
                                          </p:spTgt>
                                        </p:tgtEl>
                                      </p:cBhvr>
                                    </p:animEffect>
                                    <p:anim calcmode="lin" valueType="num">
                                      <p:cBhvr additive="repl">
                                        <p:cTn id="34" dur="2000" fill="hold"/>
                                        <p:tgtEl>
                                          <p:spTgt spid="36867">
                                            <p:txEl>
                                              <p:pRg st="4" end="4"/>
                                            </p:txEl>
                                          </p:spTgt>
                                        </p:tgtEl>
                                        <p:attrNameLst>
                                          <p:attrName>ppt_x</p:attrName>
                                        </p:attrNameLst>
                                      </p:cBhvr>
                                      <p:tavLst>
                                        <p:tav tm="100000">
                                          <p:val>
                                            <p:strVal val="#ppt_x-.1"/>
                                          </p:val>
                                        </p:tav>
                                        <p:tav tm="100000">
                                          <p:val>
                                            <p:strVal val="#ppt_x"/>
                                          </p:val>
                                        </p:tav>
                                      </p:tavLst>
                                    </p:anim>
                                    <p:anim calcmode="lin" valueType="num">
                                      <p:cBhvr additive="repl">
                                        <p:cTn id="35" dur="2000" fill="hold"/>
                                        <p:tgtEl>
                                          <p:spTgt spid="36867">
                                            <p:txEl>
                                              <p:pRg st="4" end="4"/>
                                            </p:txEl>
                                          </p:spTgt>
                                        </p:tgtEl>
                                        <p:attrNameLst>
                                          <p:attrName>ppt_y</p:attrName>
                                        </p:attrNameLst>
                                      </p:cBhvr>
                                      <p:tavLst>
                                        <p:tav tm="10000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3D1AB6B0-E6C3-47BA-9363-FCB9B1CFC63E}"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3</a:t>
            </a:fld>
            <a:endParaRPr lang="ru-RU" altLang="ru-RU" sz="1400">
              <a:solidFill>
                <a:srgbClr val="000000"/>
              </a:solidFill>
              <a:latin typeface="Times New Roman" panose="02020603050405020304" pitchFamily="18" charset="0"/>
            </a:endParaRPr>
          </a:p>
        </p:txBody>
      </p:sp>
      <p:sp>
        <p:nvSpPr>
          <p:cNvPr id="8194" name="Text Box 2"/>
          <p:cNvSpPr txBox="1">
            <a:spLocks noChangeArrowheads="1"/>
          </p:cNvSpPr>
          <p:nvPr/>
        </p:nvSpPr>
        <p:spPr bwMode="auto">
          <a:xfrm>
            <a:off x="508000" y="127000"/>
            <a:ext cx="89027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4000" b="1">
                <a:solidFill>
                  <a:srgbClr val="333399"/>
                </a:solidFill>
                <a:latin typeface="Bookman Old Style" panose="02050604050505020204" pitchFamily="18" charset="0"/>
              </a:rPr>
              <a:t>Что такое бюджет?</a:t>
            </a:r>
          </a:p>
        </p:txBody>
      </p:sp>
      <p:sp>
        <p:nvSpPr>
          <p:cNvPr id="8195" name="Rectangle 3"/>
          <p:cNvSpPr>
            <a:spLocks noChangeArrowheads="1"/>
          </p:cNvSpPr>
          <p:nvPr/>
        </p:nvSpPr>
        <p:spPr bwMode="auto">
          <a:xfrm>
            <a:off x="193675" y="3429000"/>
            <a:ext cx="9363075"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600" b="1">
                <a:solidFill>
                  <a:srgbClr val="FF3300"/>
                </a:solidFill>
                <a:latin typeface="Times New Roman" panose="02020603050405020304" pitchFamily="18" charset="0"/>
              </a:rPr>
              <a:t>БЮДЖЕТ</a:t>
            </a:r>
            <a:r>
              <a:rPr lang="ru-RU" altLang="ru-RU" sz="1500" b="1">
                <a:solidFill>
                  <a:srgbClr val="000000"/>
                </a:solidFill>
                <a:latin typeface="Times New Roman" panose="02020603050405020304" pitchFamily="18" charset="0"/>
              </a:rPr>
              <a:t> </a:t>
            </a:r>
            <a:r>
              <a:rPr lang="ru-RU" altLang="ru-RU" sz="1500" b="1">
                <a:solidFill>
                  <a:srgbClr val="333399"/>
                </a:solidFill>
                <a:latin typeface="Times New Roman" panose="02020603050405020304" pitchFamily="18" charset="0"/>
              </a:rPr>
              <a:t>(от старонормандского </a:t>
            </a:r>
            <a:r>
              <a:rPr lang="en-US" altLang="ru-RU" sz="1500" b="1">
                <a:solidFill>
                  <a:srgbClr val="333399"/>
                </a:solidFill>
                <a:latin typeface="Times New Roman" panose="02020603050405020304" pitchFamily="18" charset="0"/>
              </a:rPr>
              <a:t>bougette </a:t>
            </a:r>
            <a:r>
              <a:rPr lang="ru-RU" altLang="ru-RU" sz="1500" b="1">
                <a:solidFill>
                  <a:srgbClr val="333399"/>
                </a:solidFill>
                <a:latin typeface="Times New Roman" panose="02020603050405020304" pitchFamily="18" charset="0"/>
              </a:rPr>
              <a:t>– кошель, сумка, кожаный мешок) – форма образования и расходования денежных средств, предназначенных для финансового обеспечения задач и функций государства и местного самоуправления</a:t>
            </a:r>
          </a:p>
        </p:txBody>
      </p:sp>
      <p:sp>
        <p:nvSpPr>
          <p:cNvPr id="8196" name="Rectangle 4"/>
          <p:cNvSpPr>
            <a:spLocks noChangeArrowheads="1"/>
          </p:cNvSpPr>
          <p:nvPr/>
        </p:nvSpPr>
        <p:spPr bwMode="auto">
          <a:xfrm>
            <a:off x="193675" y="901700"/>
            <a:ext cx="2263775" cy="239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600" b="1">
                <a:solidFill>
                  <a:srgbClr val="FF3300"/>
                </a:solidFill>
                <a:latin typeface="Times New Roman" panose="02020603050405020304" pitchFamily="18" charset="0"/>
              </a:rPr>
              <a:t>ДОХОДЫ</a:t>
            </a:r>
          </a:p>
          <a:p>
            <a:pPr algn="ctr" eaLnBrk="1" hangingPunct="1">
              <a:spcBef>
                <a:spcPct val="0"/>
              </a:spcBef>
              <a:spcAft>
                <a:spcPct val="0"/>
              </a:spcAft>
              <a:buClrTx/>
              <a:buSzPct val="100000"/>
              <a:buFontTx/>
              <a:buNone/>
            </a:pPr>
            <a:r>
              <a:rPr lang="ru-RU" altLang="ru-RU" sz="1500" b="1">
                <a:solidFill>
                  <a:srgbClr val="333399"/>
                </a:solidFill>
                <a:latin typeface="Times New Roman" panose="02020603050405020304" pitchFamily="18" charset="0"/>
              </a:rPr>
              <a:t>это поступающие в бюджет денежные средства (налоги юридических и физических лиц, административные платежи и сборы, безвозмездные поступления)</a:t>
            </a:r>
          </a:p>
        </p:txBody>
      </p:sp>
      <p:pic>
        <p:nvPicPr>
          <p:cNvPr id="819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0275" y="4221163"/>
            <a:ext cx="2806700" cy="170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8198" name="Rectangle 6"/>
          <p:cNvSpPr>
            <a:spLocks noChangeArrowheads="1"/>
          </p:cNvSpPr>
          <p:nvPr/>
        </p:nvSpPr>
        <p:spPr bwMode="auto">
          <a:xfrm>
            <a:off x="6884988" y="1035050"/>
            <a:ext cx="2730500" cy="2163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46800" rIns="0" bIns="46800" anchor="ctr">
            <a:spAutoFit/>
          </a:bodyP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600" b="1">
                <a:solidFill>
                  <a:srgbClr val="FF3300"/>
                </a:solidFill>
                <a:latin typeface="Times New Roman" panose="02020603050405020304" pitchFamily="18" charset="0"/>
              </a:rPr>
              <a:t>РАСХОДЫ</a:t>
            </a:r>
          </a:p>
          <a:p>
            <a:pPr algn="ctr" eaLnBrk="1" hangingPunct="1">
              <a:spcBef>
                <a:spcPct val="0"/>
              </a:spcBef>
              <a:spcAft>
                <a:spcPct val="0"/>
              </a:spcAft>
              <a:buClrTx/>
              <a:buSzPct val="100000"/>
              <a:buFontTx/>
              <a:buNone/>
            </a:pPr>
            <a:r>
              <a:rPr lang="ru-RU" altLang="ru-RU" sz="1500" b="1">
                <a:solidFill>
                  <a:srgbClr val="333399"/>
                </a:solidFill>
                <a:latin typeface="Times New Roman" panose="02020603050405020304" pitchFamily="18" charset="0"/>
              </a:rPr>
              <a:t>это выплачиваемые из бюджета денежные средства (содержание муниципальных бюджетных учреждений, капитальный ремонт и содержание объектов муниципальной собственности поселения и другие)</a:t>
            </a:r>
          </a:p>
        </p:txBody>
      </p:sp>
      <p:sp>
        <p:nvSpPr>
          <p:cNvPr id="8199" name="Line 7"/>
          <p:cNvSpPr>
            <a:spLocks noChangeShapeType="1"/>
          </p:cNvSpPr>
          <p:nvPr/>
        </p:nvSpPr>
        <p:spPr bwMode="auto">
          <a:xfrm flipH="1">
            <a:off x="2924175" y="4941888"/>
            <a:ext cx="547688" cy="1587"/>
          </a:xfrm>
          <a:prstGeom prst="line">
            <a:avLst/>
          </a:prstGeom>
          <a:noFill/>
          <a:ln w="9360">
            <a:solidFill>
              <a:srgbClr val="FF3300"/>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8200" name="Line 8"/>
          <p:cNvSpPr>
            <a:spLocks noChangeShapeType="1"/>
          </p:cNvSpPr>
          <p:nvPr/>
        </p:nvSpPr>
        <p:spPr bwMode="auto">
          <a:xfrm>
            <a:off x="6278563" y="4941888"/>
            <a:ext cx="547687" cy="1587"/>
          </a:xfrm>
          <a:prstGeom prst="line">
            <a:avLst/>
          </a:prstGeom>
          <a:noFill/>
          <a:ln w="9360">
            <a:solidFill>
              <a:srgbClr val="FF3300"/>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8201" name="Rectangle 9"/>
          <p:cNvSpPr>
            <a:spLocks noChangeArrowheads="1"/>
          </p:cNvSpPr>
          <p:nvPr/>
        </p:nvSpPr>
        <p:spPr bwMode="auto">
          <a:xfrm>
            <a:off x="271463" y="4367213"/>
            <a:ext cx="2497137" cy="1265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500" b="1">
                <a:solidFill>
                  <a:srgbClr val="333399"/>
                </a:solidFill>
                <a:latin typeface="Times New Roman" panose="02020603050405020304" pitchFamily="18" charset="0"/>
              </a:rPr>
              <a:t>превышение доходов над расходами образует положительный остаток бюджета</a:t>
            </a:r>
            <a:r>
              <a:rPr lang="ru-RU" altLang="ru-RU" sz="1600" b="1">
                <a:solidFill>
                  <a:srgbClr val="333399"/>
                </a:solidFill>
                <a:latin typeface="Times New Roman" panose="02020603050405020304" pitchFamily="18" charset="0"/>
              </a:rPr>
              <a:t> </a:t>
            </a:r>
          </a:p>
          <a:p>
            <a:pPr algn="ctr" eaLnBrk="1" hangingPunct="1">
              <a:spcBef>
                <a:spcPct val="0"/>
              </a:spcBef>
              <a:spcAft>
                <a:spcPct val="0"/>
              </a:spcAft>
              <a:buClrTx/>
              <a:buSzPct val="100000"/>
              <a:buFontTx/>
              <a:buNone/>
            </a:pPr>
            <a:r>
              <a:rPr lang="ru-RU" altLang="ru-RU" sz="1600" b="1">
                <a:solidFill>
                  <a:srgbClr val="FF3300"/>
                </a:solidFill>
                <a:latin typeface="Times New Roman" panose="02020603050405020304" pitchFamily="18" charset="0"/>
              </a:rPr>
              <a:t>ПРОФИЦИТ</a:t>
            </a:r>
          </a:p>
        </p:txBody>
      </p:sp>
      <p:sp>
        <p:nvSpPr>
          <p:cNvPr id="8202" name="Rectangle 10"/>
          <p:cNvSpPr>
            <a:spLocks noChangeArrowheads="1"/>
          </p:cNvSpPr>
          <p:nvPr/>
        </p:nvSpPr>
        <p:spPr bwMode="auto">
          <a:xfrm>
            <a:off x="6746875" y="4365625"/>
            <a:ext cx="2574925" cy="125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500" b="1">
                <a:solidFill>
                  <a:srgbClr val="333399"/>
                </a:solidFill>
                <a:latin typeface="Times New Roman" panose="02020603050405020304" pitchFamily="18" charset="0"/>
              </a:rPr>
              <a:t>если расходная часть бюджета превышает доходную, то бюджет формируется с</a:t>
            </a:r>
          </a:p>
          <a:p>
            <a:pPr algn="ctr" eaLnBrk="1" hangingPunct="1">
              <a:spcBef>
                <a:spcPct val="0"/>
              </a:spcBef>
              <a:spcAft>
                <a:spcPct val="0"/>
              </a:spcAft>
              <a:buClrTx/>
              <a:buSzPct val="100000"/>
              <a:buFontTx/>
              <a:buNone/>
            </a:pPr>
            <a:r>
              <a:rPr lang="ru-RU" altLang="ru-RU" sz="1600" b="1">
                <a:solidFill>
                  <a:srgbClr val="FF3300"/>
                </a:solidFill>
                <a:latin typeface="Times New Roman" panose="02020603050405020304" pitchFamily="18" charset="0"/>
              </a:rPr>
              <a:t>ДЕФИЦИТОМ</a:t>
            </a:r>
          </a:p>
        </p:txBody>
      </p:sp>
      <p:sp>
        <p:nvSpPr>
          <p:cNvPr id="8203" name="Rectangle 11"/>
          <p:cNvSpPr>
            <a:spLocks noChangeArrowheads="1"/>
          </p:cNvSpPr>
          <p:nvPr/>
        </p:nvSpPr>
        <p:spPr bwMode="auto">
          <a:xfrm>
            <a:off x="193675" y="6035675"/>
            <a:ext cx="92837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500" b="1">
                <a:solidFill>
                  <a:srgbClr val="333399"/>
                </a:solidFill>
                <a:latin typeface="Times New Roman" panose="02020603050405020304" pitchFamily="18" charset="0"/>
              </a:rPr>
              <a:t>Сбалансированность бюджета по доходам и расходам – основополагающее требование, предъявляемое к органам, составляющим и утверждающим бюджет</a:t>
            </a:r>
          </a:p>
        </p:txBody>
      </p:sp>
      <p:pic>
        <p:nvPicPr>
          <p:cNvPr id="8204"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6388" y="1052513"/>
            <a:ext cx="3871912" cy="239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8205" name="Line 13"/>
          <p:cNvSpPr>
            <a:spLocks noChangeShapeType="1"/>
          </p:cNvSpPr>
          <p:nvPr/>
        </p:nvSpPr>
        <p:spPr bwMode="auto">
          <a:xfrm>
            <a:off x="350838" y="7651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accel="50000" fill="hold" nodeType="afterEffect">
                                  <p:stCondLst>
                                    <p:cond delay="0"/>
                                  </p:stCondLst>
                                  <p:iterate type="wd">
                                    <p:tmPct val="40000"/>
                                  </p:iterate>
                                  <p:childTnLst>
                                    <p:set>
                                      <p:cBhvr additive="repl">
                                        <p:cTn id="6" dur="1" fill="hold">
                                          <p:stCondLst>
                                            <p:cond delay="0"/>
                                          </p:stCondLst>
                                        </p:cTn>
                                        <p:tgtEl>
                                          <p:spTgt spid="8194"/>
                                        </p:tgtEl>
                                        <p:attrNameLst>
                                          <p:attrName>style.visibility</p:attrName>
                                        </p:attrNameLst>
                                      </p:cBhvr>
                                      <p:to>
                                        <p:strVal val="visible"/>
                                      </p:to>
                                    </p:set>
                                    <p:anim calcmode="lin" valueType="num">
                                      <p:cBhvr>
                                        <p:cTn id="7" dur="500" fill="hold"/>
                                        <p:tgtEl>
                                          <p:spTgt spid="8194"/>
                                        </p:tgtEl>
                                        <p:attrNameLst>
                                          <p:attrName>ppt_x</p:attrName>
                                        </p:attrNameLst>
                                      </p:cBhvr>
                                      <p:tavLst>
                                        <p:tav tm="100000">
                                          <p:val>
                                            <p:strVal val="#ppt_x"/>
                                          </p:val>
                                        </p:tav>
                                        <p:tav tm="100000">
                                          <p:val>
                                            <p:strVal val="#ppt_x"/>
                                          </p:val>
                                        </p:tav>
                                      </p:tavLst>
                                    </p:anim>
                                    <p:anim calcmode="lin" valueType="num">
                                      <p:cBhvr>
                                        <p:cTn id="8" dur="500" fill="hold"/>
                                        <p:tgtEl>
                                          <p:spTgt spid="8194"/>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1100"/>
                            </p:stCondLst>
                            <p:childTnLst>
                              <p:par>
                                <p:cTn id="10" presetID="14" presetClass="entr" presetSubtype="10" fill="hold" nodeType="afterEffect">
                                  <p:stCondLst>
                                    <p:cond delay="0"/>
                                  </p:stCondLst>
                                  <p:childTnLst>
                                    <p:set>
                                      <p:cBhvr additive="repl">
                                        <p:cTn id="11" dur="1" fill="hold">
                                          <p:stCondLst>
                                            <p:cond delay="0"/>
                                          </p:stCondLst>
                                        </p:cTn>
                                        <p:tgtEl>
                                          <p:spTgt spid="8205"/>
                                        </p:tgtEl>
                                        <p:attrNameLst>
                                          <p:attrName>style.visibility</p:attrName>
                                        </p:attrNameLst>
                                      </p:cBhvr>
                                      <p:to>
                                        <p:strVal val="visible"/>
                                      </p:to>
                                    </p:set>
                                    <p:animEffect transition="in" filter="randombar(horizontal)">
                                      <p:cBhvr additive="repl">
                                        <p:cTn id="12" dur="500"/>
                                        <p:tgtEl>
                                          <p:spTgt spid="8205"/>
                                        </p:tgtEl>
                                      </p:cBhvr>
                                    </p:animEffect>
                                  </p:childTnLst>
                                </p:cTn>
                              </p:par>
                            </p:childTnLst>
                          </p:cTn>
                        </p:par>
                        <p:par>
                          <p:cTn id="13" fill="hold" nodeType="afterGroup">
                            <p:stCondLst>
                              <p:cond delay="1600"/>
                            </p:stCondLst>
                            <p:childTnLst>
                              <p:par>
                                <p:cTn id="14" presetID="20" presetClass="entr" fill="hold" nodeType="afterEffect">
                                  <p:stCondLst>
                                    <p:cond delay="0"/>
                                  </p:stCondLst>
                                  <p:childTnLst>
                                    <p:set>
                                      <p:cBhvr additive="repl">
                                        <p:cTn id="15" dur="1" fill="hold">
                                          <p:stCondLst>
                                            <p:cond delay="0"/>
                                          </p:stCondLst>
                                        </p:cTn>
                                        <p:tgtEl>
                                          <p:spTgt spid="8204"/>
                                        </p:tgtEl>
                                        <p:attrNameLst>
                                          <p:attrName>style.visibility</p:attrName>
                                        </p:attrNameLst>
                                      </p:cBhvr>
                                      <p:to>
                                        <p:strVal val="visible"/>
                                      </p:to>
                                    </p:set>
                                    <p:animEffect transition="in" filter="wedge">
                                      <p:cBhvr additive="repl">
                                        <p:cTn id="16" dur="2000"/>
                                        <p:tgtEl>
                                          <p:spTgt spid="8204"/>
                                        </p:tgtEl>
                                      </p:cBhvr>
                                    </p:animEffect>
                                  </p:childTnLst>
                                </p:cTn>
                              </p:par>
                            </p:childTnLst>
                          </p:cTn>
                        </p:par>
                        <p:par>
                          <p:cTn id="17" fill="hold" nodeType="afterGroup">
                            <p:stCondLst>
                              <p:cond delay="3600"/>
                            </p:stCondLst>
                            <p:childTnLst>
                              <p:par>
                                <p:cTn id="18" presetID="40" presetClass="entr" fill="hold" nodeType="afterEffect">
                                  <p:stCondLst>
                                    <p:cond delay="0"/>
                                  </p:stCondLst>
                                  <p:iterate type="lt">
                                    <p:tmPct val="10000"/>
                                  </p:iterate>
                                  <p:childTnLst>
                                    <p:set>
                                      <p:cBhvr additive="repl">
                                        <p:cTn id="19" dur="1" fill="hold">
                                          <p:stCondLst>
                                            <p:cond delay="0"/>
                                          </p:stCondLst>
                                        </p:cTn>
                                        <p:tgtEl>
                                          <p:spTgt spid="8195"/>
                                        </p:tgtEl>
                                        <p:attrNameLst>
                                          <p:attrName>style.visibility</p:attrName>
                                        </p:attrNameLst>
                                      </p:cBhvr>
                                      <p:to>
                                        <p:strVal val="visible"/>
                                      </p:to>
                                    </p:set>
                                    <p:animEffect transition="in" filter="fade">
                                      <p:cBhvr additive="repl">
                                        <p:cTn id="20" dur="1000"/>
                                        <p:tgtEl>
                                          <p:spTgt spid="8195"/>
                                        </p:tgtEl>
                                      </p:cBhvr>
                                    </p:animEffect>
                                    <p:anim calcmode="lin" valueType="num">
                                      <p:cBhvr additive="repl">
                                        <p:cTn id="21" dur="1000" fill="hold"/>
                                        <p:tgtEl>
                                          <p:spTgt spid="8195"/>
                                        </p:tgtEl>
                                        <p:attrNameLst>
                                          <p:attrName>ppt_x</p:attrName>
                                        </p:attrNameLst>
                                      </p:cBhvr>
                                      <p:tavLst>
                                        <p:tav tm="100000">
                                          <p:val>
                                            <p:strVal val="#ppt_x-.1"/>
                                          </p:val>
                                        </p:tav>
                                        <p:tav tm="100000">
                                          <p:val>
                                            <p:strVal val="#ppt_x"/>
                                          </p:val>
                                        </p:tav>
                                      </p:tavLst>
                                    </p:anim>
                                    <p:anim calcmode="lin" valueType="num">
                                      <p:cBhvr additive="repl">
                                        <p:cTn id="22" dur="1000" fill="hold"/>
                                        <p:tgtEl>
                                          <p:spTgt spid="8195"/>
                                        </p:tgtEl>
                                        <p:attrNameLst>
                                          <p:attrName>ppt_y</p:attrName>
                                        </p:attrNameLst>
                                      </p:cBhvr>
                                      <p:tavLst>
                                        <p:tav tm="100000">
                                          <p:val>
                                            <p:strVal val="#ppt_y"/>
                                          </p:val>
                                        </p:tav>
                                        <p:tav tm="100000">
                                          <p:val>
                                            <p:strVal val="#ppt_y"/>
                                          </p:val>
                                        </p:tav>
                                      </p:tavLst>
                                    </p:anim>
                                  </p:childTnLst>
                                </p:cTn>
                              </p:par>
                            </p:childTnLst>
                          </p:cTn>
                        </p:par>
                        <p:par>
                          <p:cTn id="23" fill="hold" nodeType="afterGroup">
                            <p:stCondLst>
                              <p:cond delay="23900"/>
                            </p:stCondLst>
                            <p:childTnLst>
                              <p:par>
                                <p:cTn id="24" presetID="40" presetClass="entr" fill="hold" nodeType="afterEffect">
                                  <p:stCondLst>
                                    <p:cond delay="0"/>
                                  </p:stCondLst>
                                  <p:iterate type="lt">
                                    <p:tmPct val="10000"/>
                                  </p:iterate>
                                  <p:childTnLst>
                                    <p:set>
                                      <p:cBhvr additive="repl">
                                        <p:cTn id="25" dur="1" fill="hold">
                                          <p:stCondLst>
                                            <p:cond delay="0"/>
                                          </p:stCondLst>
                                        </p:cTn>
                                        <p:tgtEl>
                                          <p:spTgt spid="8196"/>
                                        </p:tgtEl>
                                        <p:attrNameLst>
                                          <p:attrName>style.visibility</p:attrName>
                                        </p:attrNameLst>
                                      </p:cBhvr>
                                      <p:to>
                                        <p:strVal val="visible"/>
                                      </p:to>
                                    </p:set>
                                    <p:animEffect transition="in" filter="fade">
                                      <p:cBhvr additive="repl">
                                        <p:cTn id="26" dur="1000"/>
                                        <p:tgtEl>
                                          <p:spTgt spid="8196"/>
                                        </p:tgtEl>
                                      </p:cBhvr>
                                    </p:animEffect>
                                    <p:anim calcmode="lin" valueType="num">
                                      <p:cBhvr additive="repl">
                                        <p:cTn id="27" dur="1000" fill="hold"/>
                                        <p:tgtEl>
                                          <p:spTgt spid="8196"/>
                                        </p:tgtEl>
                                        <p:attrNameLst>
                                          <p:attrName>ppt_x</p:attrName>
                                        </p:attrNameLst>
                                      </p:cBhvr>
                                      <p:tavLst>
                                        <p:tav tm="100000">
                                          <p:val>
                                            <p:strVal val="#ppt_x-.1"/>
                                          </p:val>
                                        </p:tav>
                                        <p:tav tm="100000">
                                          <p:val>
                                            <p:strVal val="#ppt_x"/>
                                          </p:val>
                                        </p:tav>
                                      </p:tavLst>
                                    </p:anim>
                                    <p:anim calcmode="lin" valueType="num">
                                      <p:cBhvr additive="repl">
                                        <p:cTn id="28" dur="1000" fill="hold"/>
                                        <p:tgtEl>
                                          <p:spTgt spid="8196"/>
                                        </p:tgtEl>
                                        <p:attrNameLst>
                                          <p:attrName>ppt_y</p:attrName>
                                        </p:attrNameLst>
                                      </p:cBhvr>
                                      <p:tavLst>
                                        <p:tav tm="100000">
                                          <p:val>
                                            <p:strVal val="#ppt_y"/>
                                          </p:val>
                                        </p:tav>
                                        <p:tav tm="100000">
                                          <p:val>
                                            <p:strVal val="#ppt_y"/>
                                          </p:val>
                                        </p:tav>
                                      </p:tavLst>
                                    </p:anim>
                                  </p:childTnLst>
                                </p:cTn>
                              </p:par>
                            </p:childTnLst>
                          </p:cTn>
                        </p:par>
                        <p:par>
                          <p:cTn id="29" fill="hold" nodeType="afterGroup">
                            <p:stCondLst>
                              <p:cond delay="37900"/>
                            </p:stCondLst>
                            <p:childTnLst>
                              <p:par>
                                <p:cTn id="30" presetID="40" presetClass="entr" fill="hold" nodeType="afterEffect">
                                  <p:stCondLst>
                                    <p:cond delay="0"/>
                                  </p:stCondLst>
                                  <p:iterate type="lt">
                                    <p:tmPct val="10000"/>
                                  </p:iterate>
                                  <p:childTnLst>
                                    <p:set>
                                      <p:cBhvr additive="repl">
                                        <p:cTn id="31" dur="1" fill="hold">
                                          <p:stCondLst>
                                            <p:cond delay="0"/>
                                          </p:stCondLst>
                                        </p:cTn>
                                        <p:tgtEl>
                                          <p:spTgt spid="8198"/>
                                        </p:tgtEl>
                                        <p:attrNameLst>
                                          <p:attrName>style.visibility</p:attrName>
                                        </p:attrNameLst>
                                      </p:cBhvr>
                                      <p:to>
                                        <p:strVal val="visible"/>
                                      </p:to>
                                    </p:set>
                                    <p:animEffect transition="in" filter="fade">
                                      <p:cBhvr additive="repl">
                                        <p:cTn id="32" dur="1000"/>
                                        <p:tgtEl>
                                          <p:spTgt spid="8198"/>
                                        </p:tgtEl>
                                      </p:cBhvr>
                                    </p:animEffect>
                                    <p:anim calcmode="lin" valueType="num">
                                      <p:cBhvr additive="repl">
                                        <p:cTn id="33" dur="1000" fill="hold"/>
                                        <p:tgtEl>
                                          <p:spTgt spid="8198"/>
                                        </p:tgtEl>
                                        <p:attrNameLst>
                                          <p:attrName>ppt_x</p:attrName>
                                        </p:attrNameLst>
                                      </p:cBhvr>
                                      <p:tavLst>
                                        <p:tav tm="100000">
                                          <p:val>
                                            <p:strVal val="#ppt_x-.1"/>
                                          </p:val>
                                        </p:tav>
                                        <p:tav tm="100000">
                                          <p:val>
                                            <p:strVal val="#ppt_x"/>
                                          </p:val>
                                        </p:tav>
                                      </p:tavLst>
                                    </p:anim>
                                    <p:anim calcmode="lin" valueType="num">
                                      <p:cBhvr additive="repl">
                                        <p:cTn id="34" dur="1000" fill="hold"/>
                                        <p:tgtEl>
                                          <p:spTgt spid="8198"/>
                                        </p:tgtEl>
                                        <p:attrNameLst>
                                          <p:attrName>ppt_y</p:attrName>
                                        </p:attrNameLst>
                                      </p:cBhvr>
                                      <p:tavLst>
                                        <p:tav tm="100000">
                                          <p:val>
                                            <p:strVal val="#ppt_y"/>
                                          </p:val>
                                        </p:tav>
                                        <p:tav tm="100000">
                                          <p:val>
                                            <p:strVal val="#ppt_y"/>
                                          </p:val>
                                        </p:tav>
                                      </p:tavLst>
                                    </p:anim>
                                  </p:childTnLst>
                                </p:cTn>
                              </p:par>
                            </p:childTnLst>
                          </p:cTn>
                        </p:par>
                        <p:par>
                          <p:cTn id="35" fill="hold" nodeType="afterGroup">
                            <p:stCondLst>
                              <p:cond delay="55900"/>
                            </p:stCondLst>
                            <p:childTnLst>
                              <p:par>
                                <p:cTn id="36" presetID="5" presetClass="entr" presetSubtype="10" fill="hold" nodeType="afterEffect">
                                  <p:stCondLst>
                                    <p:cond delay="0"/>
                                  </p:stCondLst>
                                  <p:childTnLst>
                                    <p:set>
                                      <p:cBhvr additive="repl">
                                        <p:cTn id="37" dur="1" fill="hold">
                                          <p:stCondLst>
                                            <p:cond delay="0"/>
                                          </p:stCondLst>
                                        </p:cTn>
                                        <p:tgtEl>
                                          <p:spTgt spid="8197"/>
                                        </p:tgtEl>
                                        <p:attrNameLst>
                                          <p:attrName>style.visibility</p:attrName>
                                        </p:attrNameLst>
                                      </p:cBhvr>
                                      <p:to>
                                        <p:strVal val="visible"/>
                                      </p:to>
                                    </p:set>
                                    <p:animEffect transition="in" filter="checkerboard(across)">
                                      <p:cBhvr additive="repl">
                                        <p:cTn id="38" dur="500"/>
                                        <p:tgtEl>
                                          <p:spTgt spid="8197"/>
                                        </p:tgtEl>
                                      </p:cBhvr>
                                    </p:animEffect>
                                  </p:childTnLst>
                                </p:cTn>
                              </p:par>
                            </p:childTnLst>
                          </p:cTn>
                        </p:par>
                        <p:par>
                          <p:cTn id="39" fill="hold" nodeType="afterGroup">
                            <p:stCondLst>
                              <p:cond delay="56400"/>
                            </p:stCondLst>
                            <p:childTnLst>
                              <p:par>
                                <p:cTn id="40" presetID="25" presetClass="entr" fill="hold" nodeType="afterEffect">
                                  <p:stCondLst>
                                    <p:cond delay="0"/>
                                  </p:stCondLst>
                                  <p:childTnLst>
                                    <p:set>
                                      <p:cBhvr additive="repl">
                                        <p:cTn id="41" dur="1" fill="hold">
                                          <p:stCondLst>
                                            <p:cond delay="0"/>
                                          </p:stCondLst>
                                        </p:cTn>
                                        <p:tgtEl>
                                          <p:spTgt spid="8199"/>
                                        </p:tgtEl>
                                        <p:attrNameLst>
                                          <p:attrName>style.visibility</p:attrName>
                                        </p:attrNameLst>
                                      </p:cBhvr>
                                      <p:to>
                                        <p:strVal val="visible"/>
                                      </p:to>
                                    </p:set>
                                    <p:anim calcmode="lin" valueType="num">
                                      <p:cBhvr additive="repl">
                                        <p:cTn id="42" dur="500" decel="50000" fill="hold">
                                          <p:stCondLst>
                                            <p:cond delay="0"/>
                                          </p:stCondLst>
                                        </p:cTn>
                                        <p:tgtEl>
                                          <p:spTgt spid="8199"/>
                                        </p:tgtEl>
                                        <p:attrNameLst>
                                          <p:attrName>r</p:attrName>
                                        </p:attrNameLst>
                                      </p:cBhvr>
                                      <p:tavLst>
                                        <p:tav tm="100000">
                                          <p:val>
                                            <p:strVal val="-90"/>
                                          </p:val>
                                        </p:tav>
                                        <p:tav tm="100000">
                                          <p:val>
                                            <p:strVal val="0"/>
                                          </p:val>
                                        </p:tav>
                                      </p:tavLst>
                                    </p:anim>
                                    <p:anim calcmode="lin" valueType="num">
                                      <p:cBhvr additive="repl">
                                        <p:cTn id="43" dur="500" decel="50000" fill="hold">
                                          <p:stCondLst>
                                            <p:cond delay="0"/>
                                          </p:stCondLst>
                                        </p:cTn>
                                        <p:tgtEl>
                                          <p:spTgt spid="8199"/>
                                        </p:tgtEl>
                                        <p:attrNameLst>
                                          <p:attrName>ppt_w</p:attrName>
                                        </p:attrNameLst>
                                      </p:cBhvr>
                                      <p:tavLst>
                                        <p:tav tm="100000">
                                          <p:val>
                                            <p:strVal val="#ppt_w"/>
                                          </p:val>
                                        </p:tav>
                                        <p:tav tm="100000">
                                          <p:val>
                                            <p:strVal val="#ppt_w*.05"/>
                                          </p:val>
                                        </p:tav>
                                      </p:tavLst>
                                    </p:anim>
                                    <p:anim calcmode="lin" valueType="num">
                                      <p:cBhvr additive="repl">
                                        <p:cTn id="44" dur="500" accel="50000" fill="hold">
                                          <p:stCondLst>
                                            <p:cond delay="0"/>
                                          </p:stCondLst>
                                        </p:cTn>
                                        <p:tgtEl>
                                          <p:spTgt spid="8199"/>
                                        </p:tgtEl>
                                        <p:attrNameLst>
                                          <p:attrName>ppt_w</p:attrName>
                                        </p:attrNameLst>
                                      </p:cBhvr>
                                      <p:tavLst>
                                        <p:tav tm="100000">
                                          <p:val>
                                            <p:strVal val="#ppt_w*.05"/>
                                          </p:val>
                                        </p:tav>
                                        <p:tav tm="100000">
                                          <p:val>
                                            <p:strVal val="#ppt_w"/>
                                          </p:val>
                                        </p:tav>
                                      </p:tavLst>
                                    </p:anim>
                                    <p:anim calcmode="lin" valueType="num">
                                      <p:cBhvr additive="repl">
                                        <p:cTn id="45" dur="1000" fill="hold"/>
                                        <p:tgtEl>
                                          <p:spTgt spid="8199"/>
                                        </p:tgtEl>
                                        <p:attrNameLst>
                                          <p:attrName>ppt_h</p:attrName>
                                        </p:attrNameLst>
                                      </p:cBhvr>
                                      <p:tavLst>
                                        <p:tav tm="100000">
                                          <p:val>
                                            <p:strVal val="#ppt_h"/>
                                          </p:val>
                                        </p:tav>
                                        <p:tav tm="100000">
                                          <p:val>
                                            <p:strVal val="#ppt_h"/>
                                          </p:val>
                                        </p:tav>
                                      </p:tavLst>
                                    </p:anim>
                                    <p:anim calcmode="lin" valueType="num">
                                      <p:cBhvr additive="repl">
                                        <p:cTn id="46" dur="500" decel="50000" fill="hold">
                                          <p:stCondLst>
                                            <p:cond delay="0"/>
                                          </p:stCondLst>
                                        </p:cTn>
                                        <p:tgtEl>
                                          <p:spTgt spid="8199"/>
                                        </p:tgtEl>
                                        <p:attrNameLst>
                                          <p:attrName>ppt_x</p:attrName>
                                        </p:attrNameLst>
                                      </p:cBhvr>
                                      <p:tavLst>
                                        <p:tav tm="100000">
                                          <p:val>
                                            <p:strVal val="#ppt_x+.4"/>
                                          </p:val>
                                        </p:tav>
                                        <p:tav tm="100000">
                                          <p:val>
                                            <p:strVal val="#ppt_x"/>
                                          </p:val>
                                        </p:tav>
                                      </p:tavLst>
                                    </p:anim>
                                    <p:anim calcmode="lin" valueType="num">
                                      <p:cBhvr additive="repl">
                                        <p:cTn id="47" dur="500" decel="50000" fill="hold">
                                          <p:stCondLst>
                                            <p:cond delay="0"/>
                                          </p:stCondLst>
                                        </p:cTn>
                                        <p:tgtEl>
                                          <p:spTgt spid="8199"/>
                                        </p:tgtEl>
                                        <p:attrNameLst>
                                          <p:attrName>ppt_y</p:attrName>
                                        </p:attrNameLst>
                                      </p:cBhvr>
                                      <p:tavLst>
                                        <p:tav tm="100000">
                                          <p:val>
                                            <p:strVal val="#ppt_y-.2"/>
                                          </p:val>
                                        </p:tav>
                                        <p:tav tm="100000">
                                          <p:val>
                                            <p:strVal val="#ppt_y+.1"/>
                                          </p:val>
                                        </p:tav>
                                      </p:tavLst>
                                    </p:anim>
                                    <p:anim calcmode="lin" valueType="num">
                                      <p:cBhvr additive="repl">
                                        <p:cTn id="48" dur="500" accel="50000" fill="hold">
                                          <p:stCondLst>
                                            <p:cond delay="0"/>
                                          </p:stCondLst>
                                        </p:cTn>
                                        <p:tgtEl>
                                          <p:spTgt spid="8199"/>
                                        </p:tgtEl>
                                        <p:attrNameLst>
                                          <p:attrName>ppt_y</p:attrName>
                                        </p:attrNameLst>
                                      </p:cBhvr>
                                      <p:tavLst>
                                        <p:tav tm="100000">
                                          <p:val>
                                            <p:strVal val="#ppt_y+.1"/>
                                          </p:val>
                                        </p:tav>
                                        <p:tav tm="100000">
                                          <p:val>
                                            <p:strVal val="#ppt_y"/>
                                          </p:val>
                                        </p:tav>
                                      </p:tavLst>
                                    </p:anim>
                                    <p:animEffect transition="in" filter="fade">
                                      <p:cBhvr additive="repl">
                                        <p:cTn id="49" dur="1000" decel="50000">
                                          <p:stCondLst>
                                            <p:cond delay="0"/>
                                          </p:stCondLst>
                                        </p:cTn>
                                        <p:tgtEl>
                                          <p:spTgt spid="8199"/>
                                        </p:tgtEl>
                                      </p:cBhvr>
                                    </p:animEffect>
                                  </p:childTnLst>
                                </p:cTn>
                              </p:par>
                            </p:childTnLst>
                          </p:cTn>
                        </p:par>
                        <p:par>
                          <p:cTn id="50" fill="hold" nodeType="afterGroup">
                            <p:stCondLst>
                              <p:cond delay="57400"/>
                            </p:stCondLst>
                            <p:childTnLst>
                              <p:par>
                                <p:cTn id="51" presetID="40" presetClass="entr" fill="hold" nodeType="afterEffect">
                                  <p:stCondLst>
                                    <p:cond delay="0"/>
                                  </p:stCondLst>
                                  <p:iterate type="lt">
                                    <p:tmPct val="10000"/>
                                  </p:iterate>
                                  <p:childTnLst>
                                    <p:set>
                                      <p:cBhvr additive="repl">
                                        <p:cTn id="52" dur="1" fill="hold">
                                          <p:stCondLst>
                                            <p:cond delay="0"/>
                                          </p:stCondLst>
                                        </p:cTn>
                                        <p:tgtEl>
                                          <p:spTgt spid="8201"/>
                                        </p:tgtEl>
                                        <p:attrNameLst>
                                          <p:attrName>style.visibility</p:attrName>
                                        </p:attrNameLst>
                                      </p:cBhvr>
                                      <p:to>
                                        <p:strVal val="visible"/>
                                      </p:to>
                                    </p:set>
                                    <p:animEffect transition="in" filter="fade">
                                      <p:cBhvr additive="repl">
                                        <p:cTn id="53" dur="1000"/>
                                        <p:tgtEl>
                                          <p:spTgt spid="8201"/>
                                        </p:tgtEl>
                                      </p:cBhvr>
                                    </p:animEffect>
                                    <p:anim calcmode="lin" valueType="num">
                                      <p:cBhvr additive="repl">
                                        <p:cTn id="54" dur="1000" fill="hold"/>
                                        <p:tgtEl>
                                          <p:spTgt spid="8201"/>
                                        </p:tgtEl>
                                        <p:attrNameLst>
                                          <p:attrName>ppt_x</p:attrName>
                                        </p:attrNameLst>
                                      </p:cBhvr>
                                      <p:tavLst>
                                        <p:tav tm="100000">
                                          <p:val>
                                            <p:strVal val="#ppt_x-.1"/>
                                          </p:val>
                                        </p:tav>
                                        <p:tav tm="100000">
                                          <p:val>
                                            <p:strVal val="#ppt_x"/>
                                          </p:val>
                                        </p:tav>
                                      </p:tavLst>
                                    </p:anim>
                                    <p:anim calcmode="lin" valueType="num">
                                      <p:cBhvr additive="repl">
                                        <p:cTn id="55" dur="1000" fill="hold"/>
                                        <p:tgtEl>
                                          <p:spTgt spid="8201"/>
                                        </p:tgtEl>
                                        <p:attrNameLst>
                                          <p:attrName>ppt_y</p:attrName>
                                        </p:attrNameLst>
                                      </p:cBhvr>
                                      <p:tavLst>
                                        <p:tav tm="100000">
                                          <p:val>
                                            <p:strVal val="#ppt_y"/>
                                          </p:val>
                                        </p:tav>
                                        <p:tav tm="100000">
                                          <p:val>
                                            <p:strVal val="#ppt_y"/>
                                          </p:val>
                                        </p:tav>
                                      </p:tavLst>
                                    </p:anim>
                                  </p:childTnLst>
                                </p:cTn>
                              </p:par>
                            </p:childTnLst>
                          </p:cTn>
                        </p:par>
                        <p:par>
                          <p:cTn id="56" fill="hold" nodeType="afterGroup">
                            <p:stCondLst>
                              <p:cond delay="65500"/>
                            </p:stCondLst>
                            <p:childTnLst>
                              <p:par>
                                <p:cTn id="57" presetID="25" presetClass="entr" fill="hold" nodeType="afterEffect">
                                  <p:stCondLst>
                                    <p:cond delay="0"/>
                                  </p:stCondLst>
                                  <p:childTnLst>
                                    <p:set>
                                      <p:cBhvr additive="repl">
                                        <p:cTn id="58" dur="1" fill="hold">
                                          <p:stCondLst>
                                            <p:cond delay="0"/>
                                          </p:stCondLst>
                                        </p:cTn>
                                        <p:tgtEl>
                                          <p:spTgt spid="8200"/>
                                        </p:tgtEl>
                                        <p:attrNameLst>
                                          <p:attrName>style.visibility</p:attrName>
                                        </p:attrNameLst>
                                      </p:cBhvr>
                                      <p:to>
                                        <p:strVal val="visible"/>
                                      </p:to>
                                    </p:set>
                                    <p:anim calcmode="lin" valueType="num">
                                      <p:cBhvr additive="repl">
                                        <p:cTn id="59" dur="500" decel="50000" fill="hold">
                                          <p:stCondLst>
                                            <p:cond delay="0"/>
                                          </p:stCondLst>
                                        </p:cTn>
                                        <p:tgtEl>
                                          <p:spTgt spid="8200"/>
                                        </p:tgtEl>
                                        <p:attrNameLst>
                                          <p:attrName>r</p:attrName>
                                        </p:attrNameLst>
                                      </p:cBhvr>
                                      <p:tavLst>
                                        <p:tav tm="100000">
                                          <p:val>
                                            <p:strVal val="-90"/>
                                          </p:val>
                                        </p:tav>
                                        <p:tav tm="100000">
                                          <p:val>
                                            <p:strVal val="0"/>
                                          </p:val>
                                        </p:tav>
                                      </p:tavLst>
                                    </p:anim>
                                    <p:anim calcmode="lin" valueType="num">
                                      <p:cBhvr additive="repl">
                                        <p:cTn id="60" dur="500" decel="50000" fill="hold">
                                          <p:stCondLst>
                                            <p:cond delay="0"/>
                                          </p:stCondLst>
                                        </p:cTn>
                                        <p:tgtEl>
                                          <p:spTgt spid="8200"/>
                                        </p:tgtEl>
                                        <p:attrNameLst>
                                          <p:attrName>ppt_w</p:attrName>
                                        </p:attrNameLst>
                                      </p:cBhvr>
                                      <p:tavLst>
                                        <p:tav tm="100000">
                                          <p:val>
                                            <p:strVal val="#ppt_w"/>
                                          </p:val>
                                        </p:tav>
                                        <p:tav tm="100000">
                                          <p:val>
                                            <p:strVal val="#ppt_w*.05"/>
                                          </p:val>
                                        </p:tav>
                                      </p:tavLst>
                                    </p:anim>
                                    <p:anim calcmode="lin" valueType="num">
                                      <p:cBhvr additive="repl">
                                        <p:cTn id="61" dur="500" accel="50000" fill="hold">
                                          <p:stCondLst>
                                            <p:cond delay="0"/>
                                          </p:stCondLst>
                                        </p:cTn>
                                        <p:tgtEl>
                                          <p:spTgt spid="8200"/>
                                        </p:tgtEl>
                                        <p:attrNameLst>
                                          <p:attrName>ppt_w</p:attrName>
                                        </p:attrNameLst>
                                      </p:cBhvr>
                                      <p:tavLst>
                                        <p:tav tm="100000">
                                          <p:val>
                                            <p:strVal val="#ppt_w*.05"/>
                                          </p:val>
                                        </p:tav>
                                        <p:tav tm="100000">
                                          <p:val>
                                            <p:strVal val="#ppt_w"/>
                                          </p:val>
                                        </p:tav>
                                      </p:tavLst>
                                    </p:anim>
                                    <p:anim calcmode="lin" valueType="num">
                                      <p:cBhvr additive="repl">
                                        <p:cTn id="62" dur="1000" fill="hold"/>
                                        <p:tgtEl>
                                          <p:spTgt spid="8200"/>
                                        </p:tgtEl>
                                        <p:attrNameLst>
                                          <p:attrName>ppt_h</p:attrName>
                                        </p:attrNameLst>
                                      </p:cBhvr>
                                      <p:tavLst>
                                        <p:tav tm="100000">
                                          <p:val>
                                            <p:strVal val="#ppt_h"/>
                                          </p:val>
                                        </p:tav>
                                        <p:tav tm="100000">
                                          <p:val>
                                            <p:strVal val="#ppt_h"/>
                                          </p:val>
                                        </p:tav>
                                      </p:tavLst>
                                    </p:anim>
                                    <p:anim calcmode="lin" valueType="num">
                                      <p:cBhvr additive="repl">
                                        <p:cTn id="63" dur="500" decel="50000" fill="hold">
                                          <p:stCondLst>
                                            <p:cond delay="0"/>
                                          </p:stCondLst>
                                        </p:cTn>
                                        <p:tgtEl>
                                          <p:spTgt spid="8200"/>
                                        </p:tgtEl>
                                        <p:attrNameLst>
                                          <p:attrName>ppt_x</p:attrName>
                                        </p:attrNameLst>
                                      </p:cBhvr>
                                      <p:tavLst>
                                        <p:tav tm="100000">
                                          <p:val>
                                            <p:strVal val="#ppt_x+.4"/>
                                          </p:val>
                                        </p:tav>
                                        <p:tav tm="100000">
                                          <p:val>
                                            <p:strVal val="#ppt_x"/>
                                          </p:val>
                                        </p:tav>
                                      </p:tavLst>
                                    </p:anim>
                                    <p:anim calcmode="lin" valueType="num">
                                      <p:cBhvr additive="repl">
                                        <p:cTn id="64" dur="500" decel="50000" fill="hold">
                                          <p:stCondLst>
                                            <p:cond delay="0"/>
                                          </p:stCondLst>
                                        </p:cTn>
                                        <p:tgtEl>
                                          <p:spTgt spid="8200"/>
                                        </p:tgtEl>
                                        <p:attrNameLst>
                                          <p:attrName>ppt_y</p:attrName>
                                        </p:attrNameLst>
                                      </p:cBhvr>
                                      <p:tavLst>
                                        <p:tav tm="100000">
                                          <p:val>
                                            <p:strVal val="#ppt_y-.2"/>
                                          </p:val>
                                        </p:tav>
                                        <p:tav tm="100000">
                                          <p:val>
                                            <p:strVal val="#ppt_y+.1"/>
                                          </p:val>
                                        </p:tav>
                                      </p:tavLst>
                                    </p:anim>
                                    <p:anim calcmode="lin" valueType="num">
                                      <p:cBhvr additive="repl">
                                        <p:cTn id="65" dur="500" accel="50000" fill="hold">
                                          <p:stCondLst>
                                            <p:cond delay="0"/>
                                          </p:stCondLst>
                                        </p:cTn>
                                        <p:tgtEl>
                                          <p:spTgt spid="8200"/>
                                        </p:tgtEl>
                                        <p:attrNameLst>
                                          <p:attrName>ppt_y</p:attrName>
                                        </p:attrNameLst>
                                      </p:cBhvr>
                                      <p:tavLst>
                                        <p:tav tm="100000">
                                          <p:val>
                                            <p:strVal val="#ppt_y+.1"/>
                                          </p:val>
                                        </p:tav>
                                        <p:tav tm="100000">
                                          <p:val>
                                            <p:strVal val="#ppt_y"/>
                                          </p:val>
                                        </p:tav>
                                      </p:tavLst>
                                    </p:anim>
                                    <p:animEffect transition="in" filter="fade">
                                      <p:cBhvr additive="repl">
                                        <p:cTn id="66" dur="1000" decel="50000">
                                          <p:stCondLst>
                                            <p:cond delay="0"/>
                                          </p:stCondLst>
                                        </p:cTn>
                                        <p:tgtEl>
                                          <p:spTgt spid="8200"/>
                                        </p:tgtEl>
                                      </p:cBhvr>
                                    </p:animEffect>
                                  </p:childTnLst>
                                </p:cTn>
                              </p:par>
                            </p:childTnLst>
                          </p:cTn>
                        </p:par>
                        <p:par>
                          <p:cTn id="67" fill="hold" nodeType="afterGroup">
                            <p:stCondLst>
                              <p:cond delay="66500"/>
                            </p:stCondLst>
                            <p:childTnLst>
                              <p:par>
                                <p:cTn id="68" presetID="40" presetClass="entr" fill="hold" nodeType="afterEffect">
                                  <p:stCondLst>
                                    <p:cond delay="0"/>
                                  </p:stCondLst>
                                  <p:iterate type="lt">
                                    <p:tmPct val="10000"/>
                                  </p:iterate>
                                  <p:childTnLst>
                                    <p:set>
                                      <p:cBhvr additive="repl">
                                        <p:cTn id="69" dur="1" fill="hold">
                                          <p:stCondLst>
                                            <p:cond delay="0"/>
                                          </p:stCondLst>
                                        </p:cTn>
                                        <p:tgtEl>
                                          <p:spTgt spid="8202"/>
                                        </p:tgtEl>
                                        <p:attrNameLst>
                                          <p:attrName>style.visibility</p:attrName>
                                        </p:attrNameLst>
                                      </p:cBhvr>
                                      <p:to>
                                        <p:strVal val="visible"/>
                                      </p:to>
                                    </p:set>
                                    <p:animEffect transition="in" filter="fade">
                                      <p:cBhvr additive="repl">
                                        <p:cTn id="70" dur="1000"/>
                                        <p:tgtEl>
                                          <p:spTgt spid="8202"/>
                                        </p:tgtEl>
                                      </p:cBhvr>
                                    </p:animEffect>
                                    <p:anim calcmode="lin" valueType="num">
                                      <p:cBhvr additive="repl">
                                        <p:cTn id="71" dur="1000" fill="hold"/>
                                        <p:tgtEl>
                                          <p:spTgt spid="8202"/>
                                        </p:tgtEl>
                                        <p:attrNameLst>
                                          <p:attrName>ppt_x</p:attrName>
                                        </p:attrNameLst>
                                      </p:cBhvr>
                                      <p:tavLst>
                                        <p:tav tm="100000">
                                          <p:val>
                                            <p:strVal val="#ppt_x-.1"/>
                                          </p:val>
                                        </p:tav>
                                        <p:tav tm="100000">
                                          <p:val>
                                            <p:strVal val="#ppt_x"/>
                                          </p:val>
                                        </p:tav>
                                      </p:tavLst>
                                    </p:anim>
                                    <p:anim calcmode="lin" valueType="num">
                                      <p:cBhvr additive="repl">
                                        <p:cTn id="72" dur="1000" fill="hold"/>
                                        <p:tgtEl>
                                          <p:spTgt spid="8202"/>
                                        </p:tgtEl>
                                        <p:attrNameLst>
                                          <p:attrName>ppt_y</p:attrName>
                                        </p:attrNameLst>
                                      </p:cBhvr>
                                      <p:tavLst>
                                        <p:tav tm="100000">
                                          <p:val>
                                            <p:strVal val="#ppt_y"/>
                                          </p:val>
                                        </p:tav>
                                        <p:tav tm="100000">
                                          <p:val>
                                            <p:strVal val="#ppt_y"/>
                                          </p:val>
                                        </p:tav>
                                      </p:tavLst>
                                    </p:anim>
                                  </p:childTnLst>
                                </p:cTn>
                              </p:par>
                            </p:childTnLst>
                          </p:cTn>
                        </p:par>
                        <p:par>
                          <p:cTn id="73" fill="hold" nodeType="afterGroup">
                            <p:stCondLst>
                              <p:cond delay="74600"/>
                            </p:stCondLst>
                            <p:childTnLst>
                              <p:par>
                                <p:cTn id="74" presetID="7" presetClass="entr" presetSubtype="4" fill="hold" nodeType="afterEffect">
                                  <p:stCondLst>
                                    <p:cond delay="0"/>
                                  </p:stCondLst>
                                  <p:childTnLst>
                                    <p:set>
                                      <p:cBhvr additive="repl">
                                        <p:cTn id="75" dur="1" fill="hold">
                                          <p:stCondLst>
                                            <p:cond delay="0"/>
                                          </p:stCondLst>
                                        </p:cTn>
                                        <p:tgtEl>
                                          <p:spTgt spid="8203"/>
                                        </p:tgtEl>
                                        <p:attrNameLst>
                                          <p:attrName>style.visibility</p:attrName>
                                        </p:attrNameLst>
                                      </p:cBhvr>
                                      <p:to>
                                        <p:strVal val="visible"/>
                                      </p:to>
                                    </p:set>
                                    <p:anim calcmode="lin" valueType="num">
                                      <p:cBhvr>
                                        <p:cTn id="76" dur="1000" fill="hold"/>
                                        <p:tgtEl>
                                          <p:spTgt spid="8203"/>
                                        </p:tgtEl>
                                        <p:attrNameLst>
                                          <p:attrName>ppt_x</p:attrName>
                                        </p:attrNameLst>
                                      </p:cBhvr>
                                      <p:tavLst>
                                        <p:tav tm="100000">
                                          <p:val>
                                            <p:strVal val="#ppt_x"/>
                                          </p:val>
                                        </p:tav>
                                        <p:tav tm="100000">
                                          <p:val>
                                            <p:strVal val="#ppt_x"/>
                                          </p:val>
                                        </p:tav>
                                      </p:tavLst>
                                    </p:anim>
                                    <p:anim calcmode="lin" valueType="num">
                                      <p:cBhvr>
                                        <p:cTn id="77" dur="1000" fill="hold"/>
                                        <p:tgtEl>
                                          <p:spTgt spid="8203"/>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433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E9CC81B9-ABC1-43A0-ABBB-5591624819AB}"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4</a:t>
            </a:fld>
            <a:endParaRPr lang="ru-RU" altLang="ru-RU" sz="1400">
              <a:solidFill>
                <a:srgbClr val="000000"/>
              </a:solidFill>
              <a:latin typeface="Times New Roman" panose="02020603050405020304" pitchFamily="18" charset="0"/>
            </a:endParaRPr>
          </a:p>
        </p:txBody>
      </p:sp>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838" y="4462463"/>
            <a:ext cx="1951037" cy="182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1267" name="Text Box 3"/>
          <p:cNvSpPr txBox="1">
            <a:spLocks noChangeArrowheads="1"/>
          </p:cNvSpPr>
          <p:nvPr/>
        </p:nvSpPr>
        <p:spPr bwMode="auto">
          <a:xfrm>
            <a:off x="495300" y="255588"/>
            <a:ext cx="891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2400" b="1">
                <a:solidFill>
                  <a:srgbClr val="333399"/>
                </a:solidFill>
                <a:latin typeface="Bookman Old Style" panose="02050604050505020204" pitchFamily="18" charset="0"/>
              </a:rPr>
              <a:t>Основы составления проекта бюджета поселения</a:t>
            </a:r>
          </a:p>
        </p:txBody>
      </p:sp>
      <p:sp>
        <p:nvSpPr>
          <p:cNvPr id="11268" name="Line 4"/>
          <p:cNvSpPr>
            <a:spLocks noChangeShapeType="1"/>
          </p:cNvSpPr>
          <p:nvPr/>
        </p:nvSpPr>
        <p:spPr bwMode="auto">
          <a:xfrm>
            <a:off x="350838" y="7651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1269" name="Rectangle 5"/>
          <p:cNvSpPr>
            <a:spLocks noChangeArrowheads="1"/>
          </p:cNvSpPr>
          <p:nvPr/>
        </p:nvSpPr>
        <p:spPr bwMode="auto">
          <a:xfrm>
            <a:off x="866775" y="3851275"/>
            <a:ext cx="8189913" cy="460375"/>
          </a:xfrm>
          <a:prstGeom prst="rect">
            <a:avLst/>
          </a:prstGeom>
          <a:solidFill>
            <a:srgbClr val="CCFFCC"/>
          </a:solidFill>
          <a:ln w="9360">
            <a:solidFill>
              <a:srgbClr val="00FF00"/>
            </a:solidFill>
            <a:miter lim="800000"/>
            <a:headEnd/>
            <a:tailEnd/>
          </a:ln>
        </p:spPr>
        <p:txBody>
          <a:bodyPr lIns="90000" tIns="46800" rIns="90000" bIns="46800" anchor="ctr">
            <a:spAutoFit/>
          </a:bodyP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2400" b="1">
                <a:solidFill>
                  <a:srgbClr val="333399"/>
                </a:solidFill>
                <a:latin typeface="Times New Roman" panose="02020603050405020304" pitchFamily="18" charset="0"/>
              </a:rPr>
              <a:t>Составление проекта бюджета поселения</a:t>
            </a:r>
          </a:p>
        </p:txBody>
      </p:sp>
      <p:sp>
        <p:nvSpPr>
          <p:cNvPr id="11270" name="AutoShape 6"/>
          <p:cNvSpPr>
            <a:spLocks noChangeArrowheads="1"/>
          </p:cNvSpPr>
          <p:nvPr/>
        </p:nvSpPr>
        <p:spPr bwMode="auto">
          <a:xfrm>
            <a:off x="895350" y="1196975"/>
            <a:ext cx="2401888" cy="2519363"/>
          </a:xfrm>
          <a:prstGeom prst="downArrowCallout">
            <a:avLst>
              <a:gd name="adj1" fmla="val 25000"/>
              <a:gd name="adj2" fmla="val 25000"/>
              <a:gd name="adj3" fmla="val 22411"/>
              <a:gd name="adj4" fmla="val 66667"/>
            </a:avLst>
          </a:prstGeom>
          <a:solidFill>
            <a:srgbClr val="FFFF99"/>
          </a:solidFill>
          <a:ln w="19080">
            <a:solidFill>
              <a:srgbClr val="FFFF00"/>
            </a:solidFill>
            <a:miter lim="800000"/>
            <a:headEnd/>
            <a:tailEnd/>
          </a:ln>
        </p:spPr>
        <p:txBody>
          <a:bodyPr lIns="0" tIns="0" rIns="0" bIns="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600" b="1">
                <a:solidFill>
                  <a:srgbClr val="333399"/>
                </a:solidFill>
                <a:latin typeface="Times New Roman" panose="02020603050405020304" pitchFamily="18" charset="0"/>
              </a:rPr>
              <a:t>Бюджетное послание Президента Российской Федерации</a:t>
            </a:r>
          </a:p>
        </p:txBody>
      </p:sp>
      <p:sp>
        <p:nvSpPr>
          <p:cNvPr id="11271" name="AutoShape 7"/>
          <p:cNvSpPr>
            <a:spLocks noChangeArrowheads="1"/>
          </p:cNvSpPr>
          <p:nvPr/>
        </p:nvSpPr>
        <p:spPr bwMode="auto">
          <a:xfrm>
            <a:off x="3586163" y="1196975"/>
            <a:ext cx="2663825" cy="2519363"/>
          </a:xfrm>
          <a:prstGeom prst="downArrowCallout">
            <a:avLst>
              <a:gd name="adj1" fmla="val 24994"/>
              <a:gd name="adj2" fmla="val 24994"/>
              <a:gd name="adj3" fmla="val 22435"/>
              <a:gd name="adj4" fmla="val 66667"/>
            </a:avLst>
          </a:prstGeom>
          <a:solidFill>
            <a:srgbClr val="FFFF99"/>
          </a:solidFill>
          <a:ln w="19080">
            <a:solidFill>
              <a:srgbClr val="FFFF00"/>
            </a:solidFill>
            <a:miter lim="800000"/>
            <a:headEnd/>
            <a:tailEnd/>
          </a:ln>
        </p:spPr>
        <p:txBody>
          <a:bodyPr lIns="0" tIns="0" rIns="0" bIns="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600" b="1" dirty="0">
                <a:solidFill>
                  <a:srgbClr val="333399"/>
                </a:solidFill>
                <a:latin typeface="Times New Roman" panose="02020603050405020304" pitchFamily="18" charset="0"/>
              </a:rPr>
              <a:t>Прогноз социально-экономического развития муниципального образования сельское поселение Уэлен на </a:t>
            </a:r>
            <a:r>
              <a:rPr lang="ru-RU" altLang="ru-RU" sz="1600" b="1" dirty="0" smtClean="0">
                <a:solidFill>
                  <a:srgbClr val="333399"/>
                </a:solidFill>
                <a:latin typeface="Times New Roman" panose="02020603050405020304" pitchFamily="18" charset="0"/>
              </a:rPr>
              <a:t>202</a:t>
            </a:r>
            <a:r>
              <a:rPr lang="en-US" altLang="ru-RU" sz="1600" b="1" dirty="0" smtClean="0">
                <a:solidFill>
                  <a:srgbClr val="333399"/>
                </a:solidFill>
                <a:latin typeface="Times New Roman" panose="02020603050405020304" pitchFamily="18" charset="0"/>
              </a:rPr>
              <a:t>6</a:t>
            </a:r>
            <a:r>
              <a:rPr lang="ru-RU" altLang="ru-RU" sz="1600" b="1" dirty="0" smtClean="0">
                <a:solidFill>
                  <a:srgbClr val="333399"/>
                </a:solidFill>
                <a:latin typeface="Times New Roman" panose="02020603050405020304" pitchFamily="18" charset="0"/>
              </a:rPr>
              <a:t>-202</a:t>
            </a:r>
            <a:r>
              <a:rPr lang="en-US" altLang="ru-RU" sz="1600" b="1" dirty="0" smtClean="0">
                <a:solidFill>
                  <a:srgbClr val="333399"/>
                </a:solidFill>
                <a:latin typeface="Times New Roman" panose="02020603050405020304" pitchFamily="18" charset="0"/>
              </a:rPr>
              <a:t>8</a:t>
            </a:r>
            <a:r>
              <a:rPr lang="ru-RU" altLang="ru-RU" sz="1600" b="1" dirty="0" smtClean="0">
                <a:solidFill>
                  <a:srgbClr val="333399"/>
                </a:solidFill>
                <a:latin typeface="Times New Roman" panose="02020603050405020304" pitchFamily="18" charset="0"/>
              </a:rPr>
              <a:t> </a:t>
            </a:r>
            <a:r>
              <a:rPr lang="ru-RU" altLang="ru-RU" sz="1600" b="1" dirty="0">
                <a:solidFill>
                  <a:srgbClr val="333399"/>
                </a:solidFill>
                <a:latin typeface="Times New Roman" panose="02020603050405020304" pitchFamily="18" charset="0"/>
              </a:rPr>
              <a:t>годы </a:t>
            </a:r>
          </a:p>
        </p:txBody>
      </p:sp>
      <p:sp>
        <p:nvSpPr>
          <p:cNvPr id="11273" name="AutoShape 9"/>
          <p:cNvSpPr>
            <a:spLocks noChangeArrowheads="1"/>
          </p:cNvSpPr>
          <p:nvPr/>
        </p:nvSpPr>
        <p:spPr bwMode="auto">
          <a:xfrm>
            <a:off x="6681788" y="1196975"/>
            <a:ext cx="2520950" cy="2519363"/>
          </a:xfrm>
          <a:prstGeom prst="downArrowCallout">
            <a:avLst>
              <a:gd name="adj1" fmla="val 25006"/>
              <a:gd name="adj2" fmla="val 25002"/>
              <a:gd name="adj3" fmla="val 22431"/>
              <a:gd name="adj4" fmla="val 66667"/>
            </a:avLst>
          </a:prstGeom>
          <a:solidFill>
            <a:srgbClr val="FFFF99"/>
          </a:solidFill>
          <a:ln w="19080">
            <a:solidFill>
              <a:srgbClr val="FFFF00"/>
            </a:solidFill>
            <a:miter lim="800000"/>
            <a:headEnd/>
            <a:tailEnd/>
          </a:ln>
        </p:spPr>
        <p:txBody>
          <a:bodyPr lIns="0" tIns="0" rIns="0" bIns="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600" b="1" dirty="0">
                <a:solidFill>
                  <a:srgbClr val="333399"/>
                </a:solidFill>
                <a:latin typeface="Times New Roman" panose="02020603050405020304" pitchFamily="18" charset="0"/>
              </a:rPr>
              <a:t>Основные направления бюджетной и налоговой политики муниципального образования сельское поселение Уэлен на </a:t>
            </a:r>
            <a:r>
              <a:rPr lang="ru-RU" altLang="ru-RU" sz="1600" b="1" dirty="0" smtClean="0">
                <a:solidFill>
                  <a:srgbClr val="333399"/>
                </a:solidFill>
                <a:latin typeface="Times New Roman" panose="02020603050405020304" pitchFamily="18" charset="0"/>
              </a:rPr>
              <a:t>202</a:t>
            </a:r>
            <a:r>
              <a:rPr lang="en-US" altLang="ru-RU" sz="1600" b="1" dirty="0" smtClean="0">
                <a:solidFill>
                  <a:srgbClr val="333399"/>
                </a:solidFill>
                <a:latin typeface="Times New Roman" panose="02020603050405020304" pitchFamily="18" charset="0"/>
              </a:rPr>
              <a:t>6</a:t>
            </a:r>
            <a:r>
              <a:rPr lang="ru-RU" altLang="ru-RU" sz="1600" b="1" dirty="0" smtClean="0">
                <a:solidFill>
                  <a:srgbClr val="333399"/>
                </a:solidFill>
                <a:latin typeface="Times New Roman" panose="02020603050405020304" pitchFamily="18" charset="0"/>
              </a:rPr>
              <a:t>-202</a:t>
            </a:r>
            <a:r>
              <a:rPr lang="en-US" altLang="ru-RU" sz="1600" b="1" dirty="0" smtClean="0">
                <a:solidFill>
                  <a:srgbClr val="333399"/>
                </a:solidFill>
                <a:latin typeface="Times New Roman" panose="02020603050405020304" pitchFamily="18" charset="0"/>
              </a:rPr>
              <a:t>8</a:t>
            </a:r>
            <a:r>
              <a:rPr lang="ru-RU" altLang="ru-RU" sz="1600" b="1" dirty="0" smtClean="0">
                <a:solidFill>
                  <a:srgbClr val="333399"/>
                </a:solidFill>
                <a:latin typeface="Times New Roman" panose="02020603050405020304" pitchFamily="18" charset="0"/>
              </a:rPr>
              <a:t> </a:t>
            </a:r>
            <a:r>
              <a:rPr lang="ru-RU" altLang="ru-RU" sz="1600" b="1" dirty="0">
                <a:solidFill>
                  <a:srgbClr val="333399"/>
                </a:solidFill>
                <a:latin typeface="Times New Roman" panose="02020603050405020304" pitchFamily="18" charset="0"/>
              </a:rPr>
              <a:t>годы</a:t>
            </a:r>
          </a:p>
        </p:txBody>
      </p:sp>
      <p:pic>
        <p:nvPicPr>
          <p:cNvPr id="11274" name="Picture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79700" y="4438650"/>
            <a:ext cx="2030413"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275"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54600" y="4451350"/>
            <a:ext cx="206375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276" name="Picture 1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450138" y="4438650"/>
            <a:ext cx="2028825"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11267"/>
                                        </p:tgtEl>
                                        <p:attrNameLst>
                                          <p:attrName>style.visibility</p:attrName>
                                        </p:attrNameLst>
                                      </p:cBhvr>
                                      <p:to>
                                        <p:strVal val="visible"/>
                                      </p:to>
                                    </p:set>
                                    <p:anim calcmode="lin" valueType="num">
                                      <p:cBhvr>
                                        <p:cTn id="7" dur="2000" fill="hold"/>
                                        <p:tgtEl>
                                          <p:spTgt spid="11267"/>
                                        </p:tgtEl>
                                        <p:attrNameLst>
                                          <p:attrName>ppt_x</p:attrName>
                                        </p:attrNameLst>
                                      </p:cBhvr>
                                      <p:tavLst>
                                        <p:tav tm="100000">
                                          <p:val>
                                            <p:strVal val="#ppt_x"/>
                                          </p:val>
                                        </p:tav>
                                        <p:tav tm="100000">
                                          <p:val>
                                            <p:strVal val="#ppt_x"/>
                                          </p:val>
                                        </p:tav>
                                      </p:tavLst>
                                    </p:anim>
                                    <p:anim calcmode="lin" valueType="num">
                                      <p:cBhvr>
                                        <p:cTn id="8" dur="2000" fill="hold"/>
                                        <p:tgtEl>
                                          <p:spTgt spid="11267"/>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1268"/>
                                        </p:tgtEl>
                                        <p:attrNameLst>
                                          <p:attrName>style.visibility</p:attrName>
                                        </p:attrNameLst>
                                      </p:cBhvr>
                                      <p:to>
                                        <p:strVal val="visible"/>
                                      </p:to>
                                    </p:set>
                                    <p:animEffect transition="in" filter="randombar(horizontal)">
                                      <p:cBhvr additive="repl">
                                        <p:cTn id="12" dur="500"/>
                                        <p:tgtEl>
                                          <p:spTgt spid="11268"/>
                                        </p:tgtEl>
                                      </p:cBhvr>
                                    </p:animEffect>
                                  </p:childTnLst>
                                </p:cTn>
                              </p:par>
                            </p:childTnLst>
                          </p:cTn>
                        </p:par>
                        <p:par>
                          <p:cTn id="13" fill="hold" nodeType="afterGroup">
                            <p:stCondLst>
                              <p:cond delay="2500"/>
                            </p:stCondLst>
                            <p:childTnLst>
                              <p:par>
                                <p:cTn id="14" presetID="22" presetClass="entr" presetSubtype="1" fill="hold" nodeType="afterEffect">
                                  <p:stCondLst>
                                    <p:cond delay="0"/>
                                  </p:stCondLst>
                                  <p:childTnLst>
                                    <p:set>
                                      <p:cBhvr additive="repl">
                                        <p:cTn id="15" dur="1" fill="hold">
                                          <p:stCondLst>
                                            <p:cond delay="0"/>
                                          </p:stCondLst>
                                        </p:cTn>
                                        <p:tgtEl>
                                          <p:spTgt spid="11270"/>
                                        </p:tgtEl>
                                        <p:attrNameLst>
                                          <p:attrName>style.visibility</p:attrName>
                                        </p:attrNameLst>
                                      </p:cBhvr>
                                      <p:to>
                                        <p:strVal val="visible"/>
                                      </p:to>
                                    </p:set>
                                    <p:animEffect transition="in" filter="wipe(up)">
                                      <p:cBhvr additive="repl">
                                        <p:cTn id="16" dur="2000"/>
                                        <p:tgtEl>
                                          <p:spTgt spid="11270"/>
                                        </p:tgtEl>
                                      </p:cBhvr>
                                    </p:animEffect>
                                  </p:childTnLst>
                                </p:cTn>
                              </p:par>
                            </p:childTnLst>
                          </p:cTn>
                        </p:par>
                        <p:par>
                          <p:cTn id="17" fill="hold" nodeType="afterGroup">
                            <p:stCondLst>
                              <p:cond delay="4500"/>
                            </p:stCondLst>
                            <p:childTnLst>
                              <p:par>
                                <p:cTn id="18" presetID="22" presetClass="entr" presetSubtype="1" fill="hold" nodeType="afterEffect">
                                  <p:stCondLst>
                                    <p:cond delay="0"/>
                                  </p:stCondLst>
                                  <p:childTnLst>
                                    <p:set>
                                      <p:cBhvr additive="repl">
                                        <p:cTn id="19" dur="1" fill="hold">
                                          <p:stCondLst>
                                            <p:cond delay="0"/>
                                          </p:stCondLst>
                                        </p:cTn>
                                        <p:tgtEl>
                                          <p:spTgt spid="11271"/>
                                        </p:tgtEl>
                                        <p:attrNameLst>
                                          <p:attrName>style.visibility</p:attrName>
                                        </p:attrNameLst>
                                      </p:cBhvr>
                                      <p:to>
                                        <p:strVal val="visible"/>
                                      </p:to>
                                    </p:set>
                                    <p:animEffect transition="in" filter="wipe(up)">
                                      <p:cBhvr additive="repl">
                                        <p:cTn id="20" dur="2000"/>
                                        <p:tgtEl>
                                          <p:spTgt spid="11271"/>
                                        </p:tgtEl>
                                      </p:cBhvr>
                                    </p:animEffect>
                                  </p:childTnLst>
                                </p:cTn>
                              </p:par>
                            </p:childTnLst>
                          </p:cTn>
                        </p:par>
                        <p:par>
                          <p:cTn id="21" fill="hold" nodeType="afterGroup">
                            <p:stCondLst>
                              <p:cond delay="6500"/>
                            </p:stCondLst>
                            <p:childTnLst>
                              <p:par>
                                <p:cTn id="22" presetID="22" presetClass="entr" presetSubtype="1" fill="hold" nodeType="afterEffect">
                                  <p:stCondLst>
                                    <p:cond delay="0"/>
                                  </p:stCondLst>
                                  <p:childTnLst>
                                    <p:set>
                                      <p:cBhvr additive="repl">
                                        <p:cTn id="23" dur="1" fill="hold">
                                          <p:stCondLst>
                                            <p:cond delay="0"/>
                                          </p:stCondLst>
                                        </p:cTn>
                                        <p:tgtEl>
                                          <p:spTgt spid="11273"/>
                                        </p:tgtEl>
                                        <p:attrNameLst>
                                          <p:attrName>style.visibility</p:attrName>
                                        </p:attrNameLst>
                                      </p:cBhvr>
                                      <p:to>
                                        <p:strVal val="visible"/>
                                      </p:to>
                                    </p:set>
                                    <p:animEffect transition="in" filter="wipe(up)">
                                      <p:cBhvr additive="repl">
                                        <p:cTn id="24" dur="2000"/>
                                        <p:tgtEl>
                                          <p:spTgt spid="11273"/>
                                        </p:tgtEl>
                                      </p:cBhvr>
                                    </p:animEffect>
                                  </p:childTnLst>
                                </p:cTn>
                              </p:par>
                            </p:childTnLst>
                          </p:cTn>
                        </p:par>
                        <p:par>
                          <p:cTn id="25" fill="hold" nodeType="afterGroup">
                            <p:stCondLst>
                              <p:cond delay="8500"/>
                            </p:stCondLst>
                            <p:childTnLst>
                              <p:par>
                                <p:cTn id="26" presetID="22" presetClass="entr" presetSubtype="1" fill="hold" nodeType="afterEffect">
                                  <p:stCondLst>
                                    <p:cond delay="0"/>
                                  </p:stCondLst>
                                  <p:childTnLst>
                                    <p:set>
                                      <p:cBhvr additive="repl">
                                        <p:cTn id="27" dur="1" fill="hold">
                                          <p:stCondLst>
                                            <p:cond delay="0"/>
                                          </p:stCondLst>
                                        </p:cTn>
                                        <p:tgtEl>
                                          <p:spTgt spid="11269"/>
                                        </p:tgtEl>
                                        <p:attrNameLst>
                                          <p:attrName>style.visibility</p:attrName>
                                        </p:attrNameLst>
                                      </p:cBhvr>
                                      <p:to>
                                        <p:strVal val="visible"/>
                                      </p:to>
                                    </p:set>
                                    <p:animEffect transition="in" filter="wipe(up)">
                                      <p:cBhvr additive="repl">
                                        <p:cTn id="28" dur="2000"/>
                                        <p:tgtEl>
                                          <p:spTgt spid="11269"/>
                                        </p:tgtEl>
                                      </p:cBhvr>
                                    </p:animEffect>
                                  </p:childTnLst>
                                </p:cTn>
                              </p:par>
                              <p:par>
                                <p:cTn id="29" presetID="22" presetClass="entr" presetSubtype="1" fill="hold" nodeType="withEffect">
                                  <p:stCondLst>
                                    <p:cond delay="0"/>
                                  </p:stCondLst>
                                  <p:childTnLst>
                                    <p:set>
                                      <p:cBhvr additive="repl">
                                        <p:cTn id="30" dur="1" fill="hold">
                                          <p:stCondLst>
                                            <p:cond delay="0"/>
                                          </p:stCondLst>
                                        </p:cTn>
                                        <p:tgtEl>
                                          <p:spTgt spid="11266"/>
                                        </p:tgtEl>
                                        <p:attrNameLst>
                                          <p:attrName>style.visibility</p:attrName>
                                        </p:attrNameLst>
                                      </p:cBhvr>
                                      <p:to>
                                        <p:strVal val="visible"/>
                                      </p:to>
                                    </p:set>
                                    <p:animEffect transition="in" filter="wipe(up)">
                                      <p:cBhvr additive="repl">
                                        <p:cTn id="31" dur="2000"/>
                                        <p:tgtEl>
                                          <p:spTgt spid="11266"/>
                                        </p:tgtEl>
                                      </p:cBhvr>
                                    </p:animEffect>
                                  </p:childTnLst>
                                </p:cTn>
                              </p:par>
                              <p:par>
                                <p:cTn id="32" presetID="22" presetClass="entr" presetSubtype="1" fill="hold" nodeType="withEffect">
                                  <p:stCondLst>
                                    <p:cond delay="0"/>
                                  </p:stCondLst>
                                  <p:childTnLst>
                                    <p:set>
                                      <p:cBhvr additive="repl">
                                        <p:cTn id="33" dur="1" fill="hold">
                                          <p:stCondLst>
                                            <p:cond delay="0"/>
                                          </p:stCondLst>
                                        </p:cTn>
                                        <p:tgtEl>
                                          <p:spTgt spid="11274"/>
                                        </p:tgtEl>
                                        <p:attrNameLst>
                                          <p:attrName>style.visibility</p:attrName>
                                        </p:attrNameLst>
                                      </p:cBhvr>
                                      <p:to>
                                        <p:strVal val="visible"/>
                                      </p:to>
                                    </p:set>
                                    <p:animEffect transition="in" filter="wipe(up)">
                                      <p:cBhvr additive="repl">
                                        <p:cTn id="34" dur="2000"/>
                                        <p:tgtEl>
                                          <p:spTgt spid="11274"/>
                                        </p:tgtEl>
                                      </p:cBhvr>
                                    </p:animEffect>
                                  </p:childTnLst>
                                </p:cTn>
                              </p:par>
                              <p:par>
                                <p:cTn id="35" presetID="22" presetClass="entr" presetSubtype="1" fill="hold" nodeType="withEffect">
                                  <p:stCondLst>
                                    <p:cond delay="0"/>
                                  </p:stCondLst>
                                  <p:childTnLst>
                                    <p:set>
                                      <p:cBhvr additive="repl">
                                        <p:cTn id="36" dur="1" fill="hold">
                                          <p:stCondLst>
                                            <p:cond delay="0"/>
                                          </p:stCondLst>
                                        </p:cTn>
                                        <p:tgtEl>
                                          <p:spTgt spid="11275"/>
                                        </p:tgtEl>
                                        <p:attrNameLst>
                                          <p:attrName>style.visibility</p:attrName>
                                        </p:attrNameLst>
                                      </p:cBhvr>
                                      <p:to>
                                        <p:strVal val="visible"/>
                                      </p:to>
                                    </p:set>
                                    <p:animEffect transition="in" filter="wipe(up)">
                                      <p:cBhvr additive="repl">
                                        <p:cTn id="37" dur="2000"/>
                                        <p:tgtEl>
                                          <p:spTgt spid="11275"/>
                                        </p:tgtEl>
                                      </p:cBhvr>
                                    </p:animEffect>
                                  </p:childTnLst>
                                </p:cTn>
                              </p:par>
                              <p:par>
                                <p:cTn id="38" presetID="22" presetClass="entr" presetSubtype="1" fill="hold" nodeType="withEffect">
                                  <p:stCondLst>
                                    <p:cond delay="0"/>
                                  </p:stCondLst>
                                  <p:childTnLst>
                                    <p:set>
                                      <p:cBhvr additive="repl">
                                        <p:cTn id="39" dur="1" fill="hold">
                                          <p:stCondLst>
                                            <p:cond delay="0"/>
                                          </p:stCondLst>
                                        </p:cTn>
                                        <p:tgtEl>
                                          <p:spTgt spid="11276"/>
                                        </p:tgtEl>
                                        <p:attrNameLst>
                                          <p:attrName>style.visibility</p:attrName>
                                        </p:attrNameLst>
                                      </p:cBhvr>
                                      <p:to>
                                        <p:strVal val="visible"/>
                                      </p:to>
                                    </p:set>
                                    <p:animEffect transition="in" filter="wipe(up)">
                                      <p:cBhvr additive="repl">
                                        <p:cTn id="40" dur="2000"/>
                                        <p:tgtEl>
                                          <p:spTgt spid="112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638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9C9B4CB3-0212-4C51-972A-08C1865E1C36}"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5</a:t>
            </a:fld>
            <a:endParaRPr lang="ru-RU" altLang="ru-RU" sz="1400">
              <a:solidFill>
                <a:srgbClr val="000000"/>
              </a:solidFill>
              <a:latin typeface="Times New Roman" panose="02020603050405020304" pitchFamily="18" charset="0"/>
            </a:endParaRPr>
          </a:p>
        </p:txBody>
      </p:sp>
      <p:sp>
        <p:nvSpPr>
          <p:cNvPr id="12290" name="Text Box 2"/>
          <p:cNvSpPr txBox="1">
            <a:spLocks noChangeArrowheads="1"/>
          </p:cNvSpPr>
          <p:nvPr/>
        </p:nvSpPr>
        <p:spPr bwMode="auto">
          <a:xfrm>
            <a:off x="495300" y="260350"/>
            <a:ext cx="891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2800" b="1">
                <a:solidFill>
                  <a:srgbClr val="333399"/>
                </a:solidFill>
                <a:latin typeface="Bookman Old Style" panose="02050604050505020204" pitchFamily="18" charset="0"/>
              </a:rPr>
              <a:t>Бюджетный процесс</a:t>
            </a:r>
          </a:p>
        </p:txBody>
      </p:sp>
      <p:sp>
        <p:nvSpPr>
          <p:cNvPr id="12291" name="Text Box 3"/>
          <p:cNvSpPr txBox="1">
            <a:spLocks noChangeArrowheads="1"/>
          </p:cNvSpPr>
          <p:nvPr/>
        </p:nvSpPr>
        <p:spPr bwMode="auto">
          <a:xfrm>
            <a:off x="428625" y="981075"/>
            <a:ext cx="912653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3603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9pPr>
          </a:lstStyle>
          <a:p>
            <a:pPr algn="just" eaLnBrk="1" hangingPunct="1">
              <a:lnSpc>
                <a:spcPct val="80000"/>
              </a:lnSpc>
              <a:spcBef>
                <a:spcPts val="400"/>
              </a:spcBef>
              <a:spcAft>
                <a:spcPct val="0"/>
              </a:spcAft>
              <a:buClrTx/>
              <a:buSzPct val="100000"/>
              <a:buFontTx/>
              <a:buNone/>
            </a:pPr>
            <a:r>
              <a:rPr lang="ru-RU" altLang="ru-RU" sz="1600" b="1">
                <a:solidFill>
                  <a:srgbClr val="333399"/>
                </a:solidFill>
                <a:latin typeface="Times New Roman" panose="02020603050405020304" pitchFamily="18" charset="0"/>
              </a:rPr>
              <a:t>Представляет собой деятельность по составлению проекта бюджета, его рассмотрению, утверждению, исполнению, составлению отчета об исполнении и его утверждению.</a:t>
            </a:r>
          </a:p>
        </p:txBody>
      </p:sp>
      <p:sp>
        <p:nvSpPr>
          <p:cNvPr id="12292" name="Rectangle 4"/>
          <p:cNvSpPr>
            <a:spLocks noChangeArrowheads="1"/>
          </p:cNvSpPr>
          <p:nvPr/>
        </p:nvSpPr>
        <p:spPr bwMode="auto">
          <a:xfrm>
            <a:off x="2457450" y="1700213"/>
            <a:ext cx="5072063" cy="360362"/>
          </a:xfrm>
          <a:prstGeom prst="rect">
            <a:avLst/>
          </a:prstGeom>
          <a:solidFill>
            <a:srgbClr val="99CCFF"/>
          </a:solidFill>
          <a:ln w="15840">
            <a:solidFill>
              <a:srgbClr val="3366FF"/>
            </a:solidFill>
            <a:miter lim="800000"/>
            <a:headEnd/>
            <a:tailEnd/>
          </a:ln>
        </p:spPr>
        <p:txBody>
          <a:bodyPr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600" b="1">
                <a:solidFill>
                  <a:srgbClr val="333399"/>
                </a:solidFill>
                <a:latin typeface="Times New Roman" panose="02020603050405020304" pitchFamily="18" charset="0"/>
              </a:rPr>
              <a:t>СТАДИИ БЮДЖЕТНОГО ПРОЦЕССА</a:t>
            </a:r>
          </a:p>
        </p:txBody>
      </p:sp>
      <p:sp>
        <p:nvSpPr>
          <p:cNvPr id="12293" name="Rectangle 5"/>
          <p:cNvSpPr>
            <a:spLocks noChangeArrowheads="1"/>
          </p:cNvSpPr>
          <p:nvPr/>
        </p:nvSpPr>
        <p:spPr bwMode="auto">
          <a:xfrm>
            <a:off x="508000" y="2852738"/>
            <a:ext cx="1481138" cy="1439862"/>
          </a:xfrm>
          <a:prstGeom prst="rect">
            <a:avLst/>
          </a:prstGeom>
          <a:solidFill>
            <a:srgbClr val="CCFFCC"/>
          </a:solidFill>
          <a:ln w="15840">
            <a:solidFill>
              <a:srgbClr val="00FF00"/>
            </a:solidFill>
            <a:miter lim="800000"/>
            <a:headEnd/>
            <a:tailEnd/>
          </a:ln>
        </p:spPr>
        <p:txBody>
          <a:bodyPr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400" b="1">
                <a:solidFill>
                  <a:srgbClr val="333399"/>
                </a:solidFill>
                <a:latin typeface="Times New Roman" panose="02020603050405020304" pitchFamily="18" charset="0"/>
              </a:rPr>
              <a:t>1. Разработка проекта бюджета</a:t>
            </a:r>
          </a:p>
        </p:txBody>
      </p:sp>
      <p:sp>
        <p:nvSpPr>
          <p:cNvPr id="12294" name="Rectangle 6"/>
          <p:cNvSpPr>
            <a:spLocks noChangeArrowheads="1"/>
          </p:cNvSpPr>
          <p:nvPr/>
        </p:nvSpPr>
        <p:spPr bwMode="auto">
          <a:xfrm>
            <a:off x="2222500" y="2852738"/>
            <a:ext cx="1636713" cy="1439862"/>
          </a:xfrm>
          <a:prstGeom prst="rect">
            <a:avLst/>
          </a:prstGeom>
          <a:solidFill>
            <a:srgbClr val="CCFFCC"/>
          </a:solidFill>
          <a:ln w="15840">
            <a:solidFill>
              <a:srgbClr val="00FF00"/>
            </a:solidFill>
            <a:miter lim="800000"/>
            <a:headEnd/>
            <a:tailEnd/>
          </a:ln>
        </p:spPr>
        <p:txBody>
          <a:bodyPr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400" b="1">
                <a:solidFill>
                  <a:srgbClr val="333399"/>
                </a:solidFill>
                <a:latin typeface="Times New Roman" panose="02020603050405020304" pitchFamily="18" charset="0"/>
              </a:rPr>
              <a:t>2. Рассмотрение проекта бюджета</a:t>
            </a:r>
          </a:p>
        </p:txBody>
      </p:sp>
      <p:sp>
        <p:nvSpPr>
          <p:cNvPr id="12295" name="Rectangle 7"/>
          <p:cNvSpPr>
            <a:spLocks noChangeArrowheads="1"/>
          </p:cNvSpPr>
          <p:nvPr/>
        </p:nvSpPr>
        <p:spPr bwMode="auto">
          <a:xfrm>
            <a:off x="4094163" y="2852738"/>
            <a:ext cx="1639887" cy="1439862"/>
          </a:xfrm>
          <a:prstGeom prst="rect">
            <a:avLst/>
          </a:prstGeom>
          <a:solidFill>
            <a:srgbClr val="CCFFCC"/>
          </a:solidFill>
          <a:ln w="15840">
            <a:solidFill>
              <a:srgbClr val="00FF00"/>
            </a:solidFill>
            <a:miter lim="800000"/>
            <a:headEnd/>
            <a:tailEnd/>
          </a:ln>
        </p:spPr>
        <p:txBody>
          <a:bodyPr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400" b="1">
                <a:solidFill>
                  <a:srgbClr val="333399"/>
                </a:solidFill>
                <a:latin typeface="Times New Roman" panose="02020603050405020304" pitchFamily="18" charset="0"/>
              </a:rPr>
              <a:t>3. Утверждение проекта бюджета</a:t>
            </a:r>
          </a:p>
        </p:txBody>
      </p:sp>
      <p:sp>
        <p:nvSpPr>
          <p:cNvPr id="12296" name="Rectangle 8"/>
          <p:cNvSpPr>
            <a:spLocks noChangeArrowheads="1"/>
          </p:cNvSpPr>
          <p:nvPr/>
        </p:nvSpPr>
        <p:spPr bwMode="auto">
          <a:xfrm>
            <a:off x="5967413" y="2852738"/>
            <a:ext cx="1482725" cy="1439862"/>
          </a:xfrm>
          <a:prstGeom prst="rect">
            <a:avLst/>
          </a:prstGeom>
          <a:solidFill>
            <a:srgbClr val="CCFFCC"/>
          </a:solidFill>
          <a:ln w="15840">
            <a:solidFill>
              <a:srgbClr val="00FF00"/>
            </a:solidFill>
            <a:miter lim="800000"/>
            <a:headEnd/>
            <a:tailEnd/>
          </a:ln>
        </p:spPr>
        <p:txBody>
          <a:bodyPr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400" b="1">
                <a:solidFill>
                  <a:srgbClr val="333399"/>
                </a:solidFill>
                <a:latin typeface="Times New Roman" panose="02020603050405020304" pitchFamily="18" charset="0"/>
              </a:rPr>
              <a:t>4. Исполнение бюджета</a:t>
            </a:r>
          </a:p>
        </p:txBody>
      </p:sp>
      <p:sp>
        <p:nvSpPr>
          <p:cNvPr id="12297" name="Rectangle 9"/>
          <p:cNvSpPr>
            <a:spLocks noChangeArrowheads="1"/>
          </p:cNvSpPr>
          <p:nvPr/>
        </p:nvSpPr>
        <p:spPr bwMode="auto">
          <a:xfrm>
            <a:off x="7683500" y="2852738"/>
            <a:ext cx="1639888" cy="1439862"/>
          </a:xfrm>
          <a:prstGeom prst="rect">
            <a:avLst/>
          </a:prstGeom>
          <a:solidFill>
            <a:srgbClr val="CCFFCC"/>
          </a:solidFill>
          <a:ln w="15840">
            <a:solidFill>
              <a:srgbClr val="00FF00"/>
            </a:solidFill>
            <a:miter lim="800000"/>
            <a:headEnd/>
            <a:tailEnd/>
          </a:ln>
        </p:spPr>
        <p:txBody>
          <a:bodyPr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400" b="1">
                <a:solidFill>
                  <a:srgbClr val="333399"/>
                </a:solidFill>
                <a:latin typeface="Times New Roman" panose="02020603050405020304" pitchFamily="18" charset="0"/>
              </a:rPr>
              <a:t>5. Рассмотрение и утверждение отчета об исполнении бюджета</a:t>
            </a:r>
          </a:p>
        </p:txBody>
      </p:sp>
      <p:sp>
        <p:nvSpPr>
          <p:cNvPr id="12298" name="Line 10"/>
          <p:cNvSpPr>
            <a:spLocks noChangeShapeType="1"/>
          </p:cNvSpPr>
          <p:nvPr/>
        </p:nvSpPr>
        <p:spPr bwMode="auto">
          <a:xfrm>
            <a:off x="4953000" y="2060575"/>
            <a:ext cx="1588" cy="431800"/>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299" name="Line 11"/>
          <p:cNvSpPr>
            <a:spLocks noChangeShapeType="1"/>
          </p:cNvSpPr>
          <p:nvPr/>
        </p:nvSpPr>
        <p:spPr bwMode="auto">
          <a:xfrm>
            <a:off x="1052513" y="2492375"/>
            <a:ext cx="7489825"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0" name="Line 12"/>
          <p:cNvSpPr>
            <a:spLocks noChangeShapeType="1"/>
          </p:cNvSpPr>
          <p:nvPr/>
        </p:nvSpPr>
        <p:spPr bwMode="auto">
          <a:xfrm>
            <a:off x="1052513"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1" name="Line 13"/>
          <p:cNvSpPr>
            <a:spLocks noChangeShapeType="1"/>
          </p:cNvSpPr>
          <p:nvPr/>
        </p:nvSpPr>
        <p:spPr bwMode="auto">
          <a:xfrm>
            <a:off x="3079750" y="2492375"/>
            <a:ext cx="1588"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2" name="Line 14"/>
          <p:cNvSpPr>
            <a:spLocks noChangeShapeType="1"/>
          </p:cNvSpPr>
          <p:nvPr/>
        </p:nvSpPr>
        <p:spPr bwMode="auto">
          <a:xfrm>
            <a:off x="4953000" y="2492375"/>
            <a:ext cx="1588"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3" name="Line 15"/>
          <p:cNvSpPr>
            <a:spLocks noChangeShapeType="1"/>
          </p:cNvSpPr>
          <p:nvPr/>
        </p:nvSpPr>
        <p:spPr bwMode="auto">
          <a:xfrm>
            <a:off x="6669088"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4" name="Line 16"/>
          <p:cNvSpPr>
            <a:spLocks noChangeShapeType="1"/>
          </p:cNvSpPr>
          <p:nvPr/>
        </p:nvSpPr>
        <p:spPr bwMode="auto">
          <a:xfrm>
            <a:off x="8542338"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5" name="Line 17"/>
          <p:cNvSpPr>
            <a:spLocks noChangeShapeType="1"/>
          </p:cNvSpPr>
          <p:nvPr/>
        </p:nvSpPr>
        <p:spPr bwMode="auto">
          <a:xfrm>
            <a:off x="5888038" y="4724400"/>
            <a:ext cx="1639887"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6" name="Line 18"/>
          <p:cNvSpPr>
            <a:spLocks noChangeShapeType="1"/>
          </p:cNvSpPr>
          <p:nvPr/>
        </p:nvSpPr>
        <p:spPr bwMode="auto">
          <a:xfrm flipV="1">
            <a:off x="5888038" y="4364038"/>
            <a:ext cx="1587" cy="363537"/>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07" name="Line 19"/>
          <p:cNvSpPr>
            <a:spLocks noChangeShapeType="1"/>
          </p:cNvSpPr>
          <p:nvPr/>
        </p:nvSpPr>
        <p:spPr bwMode="auto">
          <a:xfrm flipV="1">
            <a:off x="7527925" y="4364038"/>
            <a:ext cx="1588" cy="363537"/>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08" name="Rectangle 20"/>
          <p:cNvSpPr>
            <a:spLocks noChangeArrowheads="1"/>
          </p:cNvSpPr>
          <p:nvPr/>
        </p:nvSpPr>
        <p:spPr bwMode="auto">
          <a:xfrm>
            <a:off x="5734050" y="4797425"/>
            <a:ext cx="2027238" cy="287338"/>
          </a:xfrm>
          <a:prstGeom prst="rect">
            <a:avLst/>
          </a:prstGeom>
          <a:solidFill>
            <a:srgbClr val="FFCCFF"/>
          </a:solidFill>
          <a:ln w="15840">
            <a:solidFill>
              <a:srgbClr val="FF99FF"/>
            </a:solidFill>
            <a:miter lim="800000"/>
            <a:headEnd/>
            <a:tailEnd/>
          </a:ln>
        </p:spPr>
        <p:txBody>
          <a:bodyPr wrap="none"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400" b="1" i="1">
                <a:solidFill>
                  <a:srgbClr val="333399"/>
                </a:solidFill>
                <a:latin typeface="Times New Roman" panose="02020603050405020304" pitchFamily="18" charset="0"/>
              </a:rPr>
              <a:t>Бюджетный год</a:t>
            </a:r>
          </a:p>
        </p:txBody>
      </p:sp>
      <p:sp>
        <p:nvSpPr>
          <p:cNvPr id="12309" name="Line 21"/>
          <p:cNvSpPr>
            <a:spLocks noChangeShapeType="1"/>
          </p:cNvSpPr>
          <p:nvPr/>
        </p:nvSpPr>
        <p:spPr bwMode="auto">
          <a:xfrm>
            <a:off x="350838" y="5734050"/>
            <a:ext cx="9126537"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10" name="Line 22"/>
          <p:cNvSpPr>
            <a:spLocks noChangeShapeType="1"/>
          </p:cNvSpPr>
          <p:nvPr/>
        </p:nvSpPr>
        <p:spPr bwMode="auto">
          <a:xfrm flipV="1">
            <a:off x="350838" y="5372100"/>
            <a:ext cx="1587" cy="363538"/>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11" name="Line 23"/>
          <p:cNvSpPr>
            <a:spLocks noChangeShapeType="1"/>
          </p:cNvSpPr>
          <p:nvPr/>
        </p:nvSpPr>
        <p:spPr bwMode="auto">
          <a:xfrm flipV="1">
            <a:off x="9477375" y="5372100"/>
            <a:ext cx="1588" cy="363538"/>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12" name="Rectangle 24"/>
          <p:cNvSpPr>
            <a:spLocks noChangeArrowheads="1"/>
          </p:cNvSpPr>
          <p:nvPr/>
        </p:nvSpPr>
        <p:spPr bwMode="auto">
          <a:xfrm>
            <a:off x="3236913" y="5300663"/>
            <a:ext cx="2027237" cy="287337"/>
          </a:xfrm>
          <a:prstGeom prst="rect">
            <a:avLst/>
          </a:prstGeom>
          <a:solidFill>
            <a:srgbClr val="FFCCFF"/>
          </a:solidFill>
          <a:ln w="15840">
            <a:solidFill>
              <a:srgbClr val="FF99FF"/>
            </a:solidFill>
            <a:miter lim="800000"/>
            <a:headEnd/>
            <a:tailEnd/>
          </a:ln>
        </p:spPr>
        <p:txBody>
          <a:bodyPr wrap="none"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400" b="1" i="1">
                <a:solidFill>
                  <a:srgbClr val="333399"/>
                </a:solidFill>
                <a:latin typeface="Times New Roman" panose="02020603050405020304" pitchFamily="18" charset="0"/>
              </a:rPr>
              <a:t>Бюджетный период</a:t>
            </a:r>
          </a:p>
        </p:txBody>
      </p:sp>
      <p:sp>
        <p:nvSpPr>
          <p:cNvPr id="12313" name="Line 25"/>
          <p:cNvSpPr>
            <a:spLocks noChangeShapeType="1"/>
          </p:cNvSpPr>
          <p:nvPr/>
        </p:nvSpPr>
        <p:spPr bwMode="auto">
          <a:xfrm>
            <a:off x="350838" y="83661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12290"/>
                                        </p:tgtEl>
                                        <p:attrNameLst>
                                          <p:attrName>style.visibility</p:attrName>
                                        </p:attrNameLst>
                                      </p:cBhvr>
                                      <p:to>
                                        <p:strVal val="visible"/>
                                      </p:to>
                                    </p:set>
                                    <p:anim calcmode="lin" valueType="num">
                                      <p:cBhvr>
                                        <p:cTn id="7" dur="2000" fill="hold"/>
                                        <p:tgtEl>
                                          <p:spTgt spid="12290"/>
                                        </p:tgtEl>
                                        <p:attrNameLst>
                                          <p:attrName>ppt_x</p:attrName>
                                        </p:attrNameLst>
                                      </p:cBhvr>
                                      <p:tavLst>
                                        <p:tav tm="100000">
                                          <p:val>
                                            <p:strVal val="#ppt_x"/>
                                          </p:val>
                                        </p:tav>
                                        <p:tav tm="100000">
                                          <p:val>
                                            <p:strVal val="#ppt_x"/>
                                          </p:val>
                                        </p:tav>
                                      </p:tavLst>
                                    </p:anim>
                                    <p:anim calcmode="lin" valueType="num">
                                      <p:cBhvr>
                                        <p:cTn id="8" dur="2000" fill="hold"/>
                                        <p:tgtEl>
                                          <p:spTgt spid="12290"/>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2313"/>
                                        </p:tgtEl>
                                        <p:attrNameLst>
                                          <p:attrName>style.visibility</p:attrName>
                                        </p:attrNameLst>
                                      </p:cBhvr>
                                      <p:to>
                                        <p:strVal val="visible"/>
                                      </p:to>
                                    </p:set>
                                    <p:animEffect transition="in" filter="randombar(horizontal)">
                                      <p:cBhvr additive="repl">
                                        <p:cTn id="12" dur="500"/>
                                        <p:tgtEl>
                                          <p:spTgt spid="12313"/>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2291">
                                            <p:txEl>
                                              <p:pRg st="0" end="0"/>
                                            </p:txEl>
                                          </p:spTgt>
                                        </p:tgtEl>
                                        <p:attrNameLst>
                                          <p:attrName>style.visibility</p:attrName>
                                        </p:attrNameLst>
                                      </p:cBhvr>
                                      <p:to>
                                        <p:strVal val="visible"/>
                                      </p:to>
                                    </p:set>
                                    <p:animEffect transition="in" filter="wipe(up)">
                                      <p:cBhvr additive="repl">
                                        <p:cTn id="15" dur="2000"/>
                                        <p:tgtEl>
                                          <p:spTgt spid="12291">
                                            <p:txEl>
                                              <p:pRg st="0" end="0"/>
                                            </p:txEl>
                                          </p:spTgt>
                                        </p:tgtEl>
                                      </p:cBhvr>
                                    </p:animEffect>
                                  </p:childTnLst>
                                </p:cTn>
                              </p:par>
                            </p:childTnLst>
                          </p:cTn>
                        </p:par>
                        <p:par>
                          <p:cTn id="16" fill="hold" nodeType="afterGroup">
                            <p:stCondLst>
                              <p:cond delay="4000"/>
                            </p:stCondLst>
                            <p:childTnLst>
                              <p:par>
                                <p:cTn id="17" presetID="22" presetClass="entr" presetSubtype="1" fill="hold" nodeType="afterEffect">
                                  <p:stCondLst>
                                    <p:cond delay="0"/>
                                  </p:stCondLst>
                                  <p:childTnLst>
                                    <p:set>
                                      <p:cBhvr additive="repl">
                                        <p:cTn id="18" dur="1" fill="hold">
                                          <p:stCondLst>
                                            <p:cond delay="0"/>
                                          </p:stCondLst>
                                        </p:cTn>
                                        <p:tgtEl>
                                          <p:spTgt spid="12292"/>
                                        </p:tgtEl>
                                        <p:attrNameLst>
                                          <p:attrName>style.visibility</p:attrName>
                                        </p:attrNameLst>
                                      </p:cBhvr>
                                      <p:to>
                                        <p:strVal val="visible"/>
                                      </p:to>
                                    </p:set>
                                    <p:animEffect transition="in" filter="wipe(up)">
                                      <p:cBhvr additive="repl">
                                        <p:cTn id="19" dur="2000"/>
                                        <p:tgtEl>
                                          <p:spTgt spid="12292"/>
                                        </p:tgtEl>
                                      </p:cBhvr>
                                    </p:animEffect>
                                  </p:childTnLst>
                                </p:cTn>
                              </p:par>
                            </p:childTnLst>
                          </p:cTn>
                        </p:par>
                        <p:par>
                          <p:cTn id="20" fill="hold" nodeType="afterGroup">
                            <p:stCondLst>
                              <p:cond delay="6000"/>
                            </p:stCondLst>
                            <p:childTnLst>
                              <p:par>
                                <p:cTn id="21" presetID="22" presetClass="entr" presetSubtype="1" fill="hold" nodeType="afterEffect">
                                  <p:stCondLst>
                                    <p:cond delay="0"/>
                                  </p:stCondLst>
                                  <p:childTnLst>
                                    <p:set>
                                      <p:cBhvr additive="repl">
                                        <p:cTn id="22" dur="1" fill="hold">
                                          <p:stCondLst>
                                            <p:cond delay="0"/>
                                          </p:stCondLst>
                                        </p:cTn>
                                        <p:tgtEl>
                                          <p:spTgt spid="12298"/>
                                        </p:tgtEl>
                                        <p:attrNameLst>
                                          <p:attrName>style.visibility</p:attrName>
                                        </p:attrNameLst>
                                      </p:cBhvr>
                                      <p:to>
                                        <p:strVal val="visible"/>
                                      </p:to>
                                    </p:set>
                                    <p:animEffect transition="in" filter="wipe(up)">
                                      <p:cBhvr additive="repl">
                                        <p:cTn id="23" dur="2000"/>
                                        <p:tgtEl>
                                          <p:spTgt spid="12298"/>
                                        </p:tgtEl>
                                      </p:cBhvr>
                                    </p:animEffect>
                                  </p:childTnLst>
                                </p:cTn>
                              </p:par>
                            </p:childTnLst>
                          </p:cTn>
                        </p:par>
                        <p:par>
                          <p:cTn id="24" fill="hold" nodeType="afterGroup">
                            <p:stCondLst>
                              <p:cond delay="8000"/>
                            </p:stCondLst>
                            <p:childTnLst>
                              <p:par>
                                <p:cTn id="25" presetID="22" presetClass="entr" presetSubtype="8" fill="hold" nodeType="afterEffect">
                                  <p:stCondLst>
                                    <p:cond delay="0"/>
                                  </p:stCondLst>
                                  <p:childTnLst>
                                    <p:set>
                                      <p:cBhvr additive="repl">
                                        <p:cTn id="26" dur="1" fill="hold">
                                          <p:stCondLst>
                                            <p:cond delay="0"/>
                                          </p:stCondLst>
                                        </p:cTn>
                                        <p:tgtEl>
                                          <p:spTgt spid="12299"/>
                                        </p:tgtEl>
                                        <p:attrNameLst>
                                          <p:attrName>style.visibility</p:attrName>
                                        </p:attrNameLst>
                                      </p:cBhvr>
                                      <p:to>
                                        <p:strVal val="visible"/>
                                      </p:to>
                                    </p:set>
                                    <p:animEffect transition="in" filter="wipe(left)">
                                      <p:cBhvr additive="repl">
                                        <p:cTn id="27" dur="2000"/>
                                        <p:tgtEl>
                                          <p:spTgt spid="12299"/>
                                        </p:tgtEl>
                                      </p:cBhvr>
                                    </p:animEffect>
                                  </p:childTnLst>
                                </p:cTn>
                              </p:par>
                            </p:childTnLst>
                          </p:cTn>
                        </p:par>
                        <p:par>
                          <p:cTn id="28" fill="hold" nodeType="afterGroup">
                            <p:stCondLst>
                              <p:cond delay="10000"/>
                            </p:stCondLst>
                            <p:childTnLst>
                              <p:par>
                                <p:cTn id="29" presetID="22" presetClass="entr" presetSubtype="1" fill="hold" nodeType="afterEffect">
                                  <p:stCondLst>
                                    <p:cond delay="0"/>
                                  </p:stCondLst>
                                  <p:childTnLst>
                                    <p:set>
                                      <p:cBhvr additive="repl">
                                        <p:cTn id="30" dur="1" fill="hold">
                                          <p:stCondLst>
                                            <p:cond delay="0"/>
                                          </p:stCondLst>
                                        </p:cTn>
                                        <p:tgtEl>
                                          <p:spTgt spid="12300"/>
                                        </p:tgtEl>
                                        <p:attrNameLst>
                                          <p:attrName>style.visibility</p:attrName>
                                        </p:attrNameLst>
                                      </p:cBhvr>
                                      <p:to>
                                        <p:strVal val="visible"/>
                                      </p:to>
                                    </p:set>
                                    <p:animEffect transition="in" filter="wipe(up)">
                                      <p:cBhvr additive="repl">
                                        <p:cTn id="31" dur="2000"/>
                                        <p:tgtEl>
                                          <p:spTgt spid="12300"/>
                                        </p:tgtEl>
                                      </p:cBhvr>
                                    </p:animEffect>
                                  </p:childTnLst>
                                </p:cTn>
                              </p:par>
                            </p:childTnLst>
                          </p:cTn>
                        </p:par>
                        <p:par>
                          <p:cTn id="32" fill="hold" nodeType="afterGroup">
                            <p:stCondLst>
                              <p:cond delay="12000"/>
                            </p:stCondLst>
                            <p:childTnLst>
                              <p:par>
                                <p:cTn id="33" presetID="22" presetClass="entr" presetSubtype="1" fill="hold" nodeType="afterEffect">
                                  <p:stCondLst>
                                    <p:cond delay="0"/>
                                  </p:stCondLst>
                                  <p:childTnLst>
                                    <p:set>
                                      <p:cBhvr additive="repl">
                                        <p:cTn id="34" dur="1" fill="hold">
                                          <p:stCondLst>
                                            <p:cond delay="0"/>
                                          </p:stCondLst>
                                        </p:cTn>
                                        <p:tgtEl>
                                          <p:spTgt spid="12293"/>
                                        </p:tgtEl>
                                        <p:attrNameLst>
                                          <p:attrName>style.visibility</p:attrName>
                                        </p:attrNameLst>
                                      </p:cBhvr>
                                      <p:to>
                                        <p:strVal val="visible"/>
                                      </p:to>
                                    </p:set>
                                    <p:animEffect transition="in" filter="wipe(up)">
                                      <p:cBhvr additive="repl">
                                        <p:cTn id="35" dur="2000"/>
                                        <p:tgtEl>
                                          <p:spTgt spid="12293"/>
                                        </p:tgtEl>
                                      </p:cBhvr>
                                    </p:animEffect>
                                  </p:childTnLst>
                                </p:cTn>
                              </p:par>
                            </p:childTnLst>
                          </p:cTn>
                        </p:par>
                        <p:par>
                          <p:cTn id="36" fill="hold" nodeType="afterGroup">
                            <p:stCondLst>
                              <p:cond delay="14000"/>
                            </p:stCondLst>
                            <p:childTnLst>
                              <p:par>
                                <p:cTn id="37" presetID="22" presetClass="entr" presetSubtype="1" fill="hold" nodeType="afterEffect">
                                  <p:stCondLst>
                                    <p:cond delay="0"/>
                                  </p:stCondLst>
                                  <p:childTnLst>
                                    <p:set>
                                      <p:cBhvr additive="repl">
                                        <p:cTn id="38" dur="1" fill="hold">
                                          <p:stCondLst>
                                            <p:cond delay="0"/>
                                          </p:stCondLst>
                                        </p:cTn>
                                        <p:tgtEl>
                                          <p:spTgt spid="12301"/>
                                        </p:tgtEl>
                                        <p:attrNameLst>
                                          <p:attrName>style.visibility</p:attrName>
                                        </p:attrNameLst>
                                      </p:cBhvr>
                                      <p:to>
                                        <p:strVal val="visible"/>
                                      </p:to>
                                    </p:set>
                                    <p:animEffect transition="in" filter="wipe(up)">
                                      <p:cBhvr additive="repl">
                                        <p:cTn id="39" dur="2000"/>
                                        <p:tgtEl>
                                          <p:spTgt spid="12301"/>
                                        </p:tgtEl>
                                      </p:cBhvr>
                                    </p:animEffect>
                                  </p:childTnLst>
                                </p:cTn>
                              </p:par>
                            </p:childTnLst>
                          </p:cTn>
                        </p:par>
                        <p:par>
                          <p:cTn id="40" fill="hold" nodeType="afterGroup">
                            <p:stCondLst>
                              <p:cond delay="16000"/>
                            </p:stCondLst>
                            <p:childTnLst>
                              <p:par>
                                <p:cTn id="41" presetID="22" presetClass="entr" presetSubtype="1" fill="hold" nodeType="afterEffect">
                                  <p:stCondLst>
                                    <p:cond delay="0"/>
                                  </p:stCondLst>
                                  <p:childTnLst>
                                    <p:set>
                                      <p:cBhvr additive="repl">
                                        <p:cTn id="42" dur="1" fill="hold">
                                          <p:stCondLst>
                                            <p:cond delay="0"/>
                                          </p:stCondLst>
                                        </p:cTn>
                                        <p:tgtEl>
                                          <p:spTgt spid="12294"/>
                                        </p:tgtEl>
                                        <p:attrNameLst>
                                          <p:attrName>style.visibility</p:attrName>
                                        </p:attrNameLst>
                                      </p:cBhvr>
                                      <p:to>
                                        <p:strVal val="visible"/>
                                      </p:to>
                                    </p:set>
                                    <p:animEffect transition="in" filter="wipe(up)">
                                      <p:cBhvr additive="repl">
                                        <p:cTn id="43" dur="2000"/>
                                        <p:tgtEl>
                                          <p:spTgt spid="12294"/>
                                        </p:tgtEl>
                                      </p:cBhvr>
                                    </p:animEffect>
                                  </p:childTnLst>
                                </p:cTn>
                              </p:par>
                            </p:childTnLst>
                          </p:cTn>
                        </p:par>
                        <p:par>
                          <p:cTn id="44" fill="hold" nodeType="afterGroup">
                            <p:stCondLst>
                              <p:cond delay="18000"/>
                            </p:stCondLst>
                            <p:childTnLst>
                              <p:par>
                                <p:cTn id="45" presetID="22" presetClass="entr" presetSubtype="1" fill="hold" nodeType="afterEffect">
                                  <p:stCondLst>
                                    <p:cond delay="0"/>
                                  </p:stCondLst>
                                  <p:childTnLst>
                                    <p:set>
                                      <p:cBhvr additive="repl">
                                        <p:cTn id="46" dur="1" fill="hold">
                                          <p:stCondLst>
                                            <p:cond delay="0"/>
                                          </p:stCondLst>
                                        </p:cTn>
                                        <p:tgtEl>
                                          <p:spTgt spid="12302"/>
                                        </p:tgtEl>
                                        <p:attrNameLst>
                                          <p:attrName>style.visibility</p:attrName>
                                        </p:attrNameLst>
                                      </p:cBhvr>
                                      <p:to>
                                        <p:strVal val="visible"/>
                                      </p:to>
                                    </p:set>
                                    <p:animEffect transition="in" filter="wipe(up)">
                                      <p:cBhvr additive="repl">
                                        <p:cTn id="47" dur="2000"/>
                                        <p:tgtEl>
                                          <p:spTgt spid="12302"/>
                                        </p:tgtEl>
                                      </p:cBhvr>
                                    </p:animEffect>
                                  </p:childTnLst>
                                </p:cTn>
                              </p:par>
                            </p:childTnLst>
                          </p:cTn>
                        </p:par>
                        <p:par>
                          <p:cTn id="48" fill="hold" nodeType="afterGroup">
                            <p:stCondLst>
                              <p:cond delay="20000"/>
                            </p:stCondLst>
                            <p:childTnLst>
                              <p:par>
                                <p:cTn id="49" presetID="22" presetClass="entr" presetSubtype="1" fill="hold" nodeType="afterEffect">
                                  <p:stCondLst>
                                    <p:cond delay="0"/>
                                  </p:stCondLst>
                                  <p:childTnLst>
                                    <p:set>
                                      <p:cBhvr additive="repl">
                                        <p:cTn id="50" dur="1" fill="hold">
                                          <p:stCondLst>
                                            <p:cond delay="0"/>
                                          </p:stCondLst>
                                        </p:cTn>
                                        <p:tgtEl>
                                          <p:spTgt spid="12295"/>
                                        </p:tgtEl>
                                        <p:attrNameLst>
                                          <p:attrName>style.visibility</p:attrName>
                                        </p:attrNameLst>
                                      </p:cBhvr>
                                      <p:to>
                                        <p:strVal val="visible"/>
                                      </p:to>
                                    </p:set>
                                    <p:animEffect transition="in" filter="wipe(up)">
                                      <p:cBhvr additive="repl">
                                        <p:cTn id="51" dur="2000"/>
                                        <p:tgtEl>
                                          <p:spTgt spid="12295"/>
                                        </p:tgtEl>
                                      </p:cBhvr>
                                    </p:animEffect>
                                  </p:childTnLst>
                                </p:cTn>
                              </p:par>
                            </p:childTnLst>
                          </p:cTn>
                        </p:par>
                        <p:par>
                          <p:cTn id="52" fill="hold" nodeType="afterGroup">
                            <p:stCondLst>
                              <p:cond delay="22000"/>
                            </p:stCondLst>
                            <p:childTnLst>
                              <p:par>
                                <p:cTn id="53" presetID="22" presetClass="entr" presetSubtype="1" fill="hold" nodeType="afterEffect">
                                  <p:stCondLst>
                                    <p:cond delay="0"/>
                                  </p:stCondLst>
                                  <p:childTnLst>
                                    <p:set>
                                      <p:cBhvr additive="repl">
                                        <p:cTn id="54" dur="1" fill="hold">
                                          <p:stCondLst>
                                            <p:cond delay="0"/>
                                          </p:stCondLst>
                                        </p:cTn>
                                        <p:tgtEl>
                                          <p:spTgt spid="12303"/>
                                        </p:tgtEl>
                                        <p:attrNameLst>
                                          <p:attrName>style.visibility</p:attrName>
                                        </p:attrNameLst>
                                      </p:cBhvr>
                                      <p:to>
                                        <p:strVal val="visible"/>
                                      </p:to>
                                    </p:set>
                                    <p:animEffect transition="in" filter="wipe(up)">
                                      <p:cBhvr additive="repl">
                                        <p:cTn id="55" dur="2000"/>
                                        <p:tgtEl>
                                          <p:spTgt spid="12303"/>
                                        </p:tgtEl>
                                      </p:cBhvr>
                                    </p:animEffect>
                                  </p:childTnLst>
                                </p:cTn>
                              </p:par>
                            </p:childTnLst>
                          </p:cTn>
                        </p:par>
                        <p:par>
                          <p:cTn id="56" fill="hold" nodeType="afterGroup">
                            <p:stCondLst>
                              <p:cond delay="24000"/>
                            </p:stCondLst>
                            <p:childTnLst>
                              <p:par>
                                <p:cTn id="57" presetID="22" presetClass="entr" presetSubtype="1" fill="hold" nodeType="afterEffect">
                                  <p:stCondLst>
                                    <p:cond delay="0"/>
                                  </p:stCondLst>
                                  <p:childTnLst>
                                    <p:set>
                                      <p:cBhvr additive="repl">
                                        <p:cTn id="58" dur="1" fill="hold">
                                          <p:stCondLst>
                                            <p:cond delay="0"/>
                                          </p:stCondLst>
                                        </p:cTn>
                                        <p:tgtEl>
                                          <p:spTgt spid="12296"/>
                                        </p:tgtEl>
                                        <p:attrNameLst>
                                          <p:attrName>style.visibility</p:attrName>
                                        </p:attrNameLst>
                                      </p:cBhvr>
                                      <p:to>
                                        <p:strVal val="visible"/>
                                      </p:to>
                                    </p:set>
                                    <p:animEffect transition="in" filter="wipe(up)">
                                      <p:cBhvr additive="repl">
                                        <p:cTn id="59" dur="2000"/>
                                        <p:tgtEl>
                                          <p:spTgt spid="12296"/>
                                        </p:tgtEl>
                                      </p:cBhvr>
                                    </p:animEffect>
                                  </p:childTnLst>
                                </p:cTn>
                              </p:par>
                            </p:childTnLst>
                          </p:cTn>
                        </p:par>
                        <p:par>
                          <p:cTn id="60" fill="hold" nodeType="afterGroup">
                            <p:stCondLst>
                              <p:cond delay="26000"/>
                            </p:stCondLst>
                            <p:childTnLst>
                              <p:par>
                                <p:cTn id="61" presetID="22" presetClass="entr" presetSubtype="1" fill="hold" nodeType="afterEffect">
                                  <p:stCondLst>
                                    <p:cond delay="0"/>
                                  </p:stCondLst>
                                  <p:childTnLst>
                                    <p:set>
                                      <p:cBhvr additive="repl">
                                        <p:cTn id="62" dur="1" fill="hold">
                                          <p:stCondLst>
                                            <p:cond delay="0"/>
                                          </p:stCondLst>
                                        </p:cTn>
                                        <p:tgtEl>
                                          <p:spTgt spid="12304"/>
                                        </p:tgtEl>
                                        <p:attrNameLst>
                                          <p:attrName>style.visibility</p:attrName>
                                        </p:attrNameLst>
                                      </p:cBhvr>
                                      <p:to>
                                        <p:strVal val="visible"/>
                                      </p:to>
                                    </p:set>
                                    <p:animEffect transition="in" filter="wipe(up)">
                                      <p:cBhvr additive="repl">
                                        <p:cTn id="63" dur="2000"/>
                                        <p:tgtEl>
                                          <p:spTgt spid="12304"/>
                                        </p:tgtEl>
                                      </p:cBhvr>
                                    </p:animEffect>
                                  </p:childTnLst>
                                </p:cTn>
                              </p:par>
                            </p:childTnLst>
                          </p:cTn>
                        </p:par>
                        <p:par>
                          <p:cTn id="64" fill="hold" nodeType="afterGroup">
                            <p:stCondLst>
                              <p:cond delay="28000"/>
                            </p:stCondLst>
                            <p:childTnLst>
                              <p:par>
                                <p:cTn id="65" presetID="22" presetClass="entr" presetSubtype="1" fill="hold" nodeType="afterEffect">
                                  <p:stCondLst>
                                    <p:cond delay="0"/>
                                  </p:stCondLst>
                                  <p:childTnLst>
                                    <p:set>
                                      <p:cBhvr additive="repl">
                                        <p:cTn id="66" dur="1" fill="hold">
                                          <p:stCondLst>
                                            <p:cond delay="0"/>
                                          </p:stCondLst>
                                        </p:cTn>
                                        <p:tgtEl>
                                          <p:spTgt spid="12297"/>
                                        </p:tgtEl>
                                        <p:attrNameLst>
                                          <p:attrName>style.visibility</p:attrName>
                                        </p:attrNameLst>
                                      </p:cBhvr>
                                      <p:to>
                                        <p:strVal val="visible"/>
                                      </p:to>
                                    </p:set>
                                    <p:animEffect transition="in" filter="wipe(up)">
                                      <p:cBhvr additive="repl">
                                        <p:cTn id="67" dur="2000"/>
                                        <p:tgtEl>
                                          <p:spTgt spid="12297"/>
                                        </p:tgtEl>
                                      </p:cBhvr>
                                    </p:animEffect>
                                  </p:childTnLst>
                                </p:cTn>
                              </p:par>
                            </p:childTnLst>
                          </p:cTn>
                        </p:par>
                        <p:par>
                          <p:cTn id="68" fill="hold" nodeType="afterGroup">
                            <p:stCondLst>
                              <p:cond delay="30000"/>
                            </p:stCondLst>
                            <p:childTnLst>
                              <p:par>
                                <p:cTn id="69" presetID="22" presetClass="entr" presetSubtype="8" fill="hold" nodeType="afterEffect">
                                  <p:stCondLst>
                                    <p:cond delay="0"/>
                                  </p:stCondLst>
                                  <p:childTnLst>
                                    <p:set>
                                      <p:cBhvr additive="repl">
                                        <p:cTn id="70" dur="1" fill="hold">
                                          <p:stCondLst>
                                            <p:cond delay="0"/>
                                          </p:stCondLst>
                                        </p:cTn>
                                        <p:tgtEl>
                                          <p:spTgt spid="12305"/>
                                        </p:tgtEl>
                                        <p:attrNameLst>
                                          <p:attrName>style.visibility</p:attrName>
                                        </p:attrNameLst>
                                      </p:cBhvr>
                                      <p:to>
                                        <p:strVal val="visible"/>
                                      </p:to>
                                    </p:set>
                                    <p:animEffect transition="in" filter="wipe(left)">
                                      <p:cBhvr additive="repl">
                                        <p:cTn id="71" dur="2000"/>
                                        <p:tgtEl>
                                          <p:spTgt spid="12305"/>
                                        </p:tgtEl>
                                      </p:cBhvr>
                                    </p:animEffect>
                                  </p:childTnLst>
                                </p:cTn>
                              </p:par>
                            </p:childTnLst>
                          </p:cTn>
                        </p:par>
                        <p:par>
                          <p:cTn id="72" fill="hold" nodeType="afterGroup">
                            <p:stCondLst>
                              <p:cond delay="32000"/>
                            </p:stCondLst>
                            <p:childTnLst>
                              <p:par>
                                <p:cTn id="73" presetID="22" presetClass="entr" presetSubtype="4" fill="hold" nodeType="afterEffect">
                                  <p:stCondLst>
                                    <p:cond delay="0"/>
                                  </p:stCondLst>
                                  <p:childTnLst>
                                    <p:set>
                                      <p:cBhvr additive="repl">
                                        <p:cTn id="74" dur="1" fill="hold">
                                          <p:stCondLst>
                                            <p:cond delay="0"/>
                                          </p:stCondLst>
                                        </p:cTn>
                                        <p:tgtEl>
                                          <p:spTgt spid="12306"/>
                                        </p:tgtEl>
                                        <p:attrNameLst>
                                          <p:attrName>style.visibility</p:attrName>
                                        </p:attrNameLst>
                                      </p:cBhvr>
                                      <p:to>
                                        <p:strVal val="visible"/>
                                      </p:to>
                                    </p:set>
                                    <p:animEffect transition="in" filter="wipe(down)">
                                      <p:cBhvr additive="repl">
                                        <p:cTn id="75" dur="2000"/>
                                        <p:tgtEl>
                                          <p:spTgt spid="12306"/>
                                        </p:tgtEl>
                                      </p:cBhvr>
                                    </p:animEffect>
                                  </p:childTnLst>
                                </p:cTn>
                              </p:par>
                              <p:par>
                                <p:cTn id="76" presetID="22" presetClass="entr" presetSubtype="4" fill="hold" nodeType="withEffect">
                                  <p:stCondLst>
                                    <p:cond delay="0"/>
                                  </p:stCondLst>
                                  <p:childTnLst>
                                    <p:set>
                                      <p:cBhvr additive="repl">
                                        <p:cTn id="77" dur="1" fill="hold">
                                          <p:stCondLst>
                                            <p:cond delay="0"/>
                                          </p:stCondLst>
                                        </p:cTn>
                                        <p:tgtEl>
                                          <p:spTgt spid="12307"/>
                                        </p:tgtEl>
                                        <p:attrNameLst>
                                          <p:attrName>style.visibility</p:attrName>
                                        </p:attrNameLst>
                                      </p:cBhvr>
                                      <p:to>
                                        <p:strVal val="visible"/>
                                      </p:to>
                                    </p:set>
                                    <p:animEffect transition="in" filter="wipe(down)">
                                      <p:cBhvr additive="repl">
                                        <p:cTn id="78" dur="2000"/>
                                        <p:tgtEl>
                                          <p:spTgt spid="12307"/>
                                        </p:tgtEl>
                                      </p:cBhvr>
                                    </p:animEffect>
                                  </p:childTnLst>
                                </p:cTn>
                              </p:par>
                            </p:childTnLst>
                          </p:cTn>
                        </p:par>
                        <p:par>
                          <p:cTn id="79" fill="hold" nodeType="afterGroup">
                            <p:stCondLst>
                              <p:cond delay="34000"/>
                            </p:stCondLst>
                            <p:childTnLst>
                              <p:par>
                                <p:cTn id="80" presetID="22" presetClass="entr" presetSubtype="1" fill="hold" nodeType="afterEffect">
                                  <p:stCondLst>
                                    <p:cond delay="0"/>
                                  </p:stCondLst>
                                  <p:childTnLst>
                                    <p:set>
                                      <p:cBhvr additive="repl">
                                        <p:cTn id="81" dur="1" fill="hold">
                                          <p:stCondLst>
                                            <p:cond delay="0"/>
                                          </p:stCondLst>
                                        </p:cTn>
                                        <p:tgtEl>
                                          <p:spTgt spid="12308"/>
                                        </p:tgtEl>
                                        <p:attrNameLst>
                                          <p:attrName>style.visibility</p:attrName>
                                        </p:attrNameLst>
                                      </p:cBhvr>
                                      <p:to>
                                        <p:strVal val="visible"/>
                                      </p:to>
                                    </p:set>
                                    <p:animEffect transition="in" filter="wipe(up)">
                                      <p:cBhvr additive="repl">
                                        <p:cTn id="82" dur="2000"/>
                                        <p:tgtEl>
                                          <p:spTgt spid="12308"/>
                                        </p:tgtEl>
                                      </p:cBhvr>
                                    </p:animEffect>
                                  </p:childTnLst>
                                </p:cTn>
                              </p:par>
                            </p:childTnLst>
                          </p:cTn>
                        </p:par>
                        <p:par>
                          <p:cTn id="83" fill="hold" nodeType="afterGroup">
                            <p:stCondLst>
                              <p:cond delay="36000"/>
                            </p:stCondLst>
                            <p:childTnLst>
                              <p:par>
                                <p:cTn id="84" presetID="22" presetClass="entr" presetSubtype="8" fill="hold" nodeType="afterEffect">
                                  <p:stCondLst>
                                    <p:cond delay="0"/>
                                  </p:stCondLst>
                                  <p:childTnLst>
                                    <p:set>
                                      <p:cBhvr additive="repl">
                                        <p:cTn id="85" dur="1" fill="hold">
                                          <p:stCondLst>
                                            <p:cond delay="0"/>
                                          </p:stCondLst>
                                        </p:cTn>
                                        <p:tgtEl>
                                          <p:spTgt spid="12309"/>
                                        </p:tgtEl>
                                        <p:attrNameLst>
                                          <p:attrName>style.visibility</p:attrName>
                                        </p:attrNameLst>
                                      </p:cBhvr>
                                      <p:to>
                                        <p:strVal val="visible"/>
                                      </p:to>
                                    </p:set>
                                    <p:animEffect transition="in" filter="wipe(left)">
                                      <p:cBhvr additive="repl">
                                        <p:cTn id="86" dur="2000"/>
                                        <p:tgtEl>
                                          <p:spTgt spid="12309"/>
                                        </p:tgtEl>
                                      </p:cBhvr>
                                    </p:animEffect>
                                  </p:childTnLst>
                                </p:cTn>
                              </p:par>
                            </p:childTnLst>
                          </p:cTn>
                        </p:par>
                        <p:par>
                          <p:cTn id="87" fill="hold" nodeType="afterGroup">
                            <p:stCondLst>
                              <p:cond delay="38000"/>
                            </p:stCondLst>
                            <p:childTnLst>
                              <p:par>
                                <p:cTn id="88" presetID="22" presetClass="entr" presetSubtype="4" fill="hold" nodeType="afterEffect">
                                  <p:stCondLst>
                                    <p:cond delay="0"/>
                                  </p:stCondLst>
                                  <p:childTnLst>
                                    <p:set>
                                      <p:cBhvr additive="repl">
                                        <p:cTn id="89" dur="1" fill="hold">
                                          <p:stCondLst>
                                            <p:cond delay="0"/>
                                          </p:stCondLst>
                                        </p:cTn>
                                        <p:tgtEl>
                                          <p:spTgt spid="12310"/>
                                        </p:tgtEl>
                                        <p:attrNameLst>
                                          <p:attrName>style.visibility</p:attrName>
                                        </p:attrNameLst>
                                      </p:cBhvr>
                                      <p:to>
                                        <p:strVal val="visible"/>
                                      </p:to>
                                    </p:set>
                                    <p:animEffect transition="in" filter="wipe(down)">
                                      <p:cBhvr additive="repl">
                                        <p:cTn id="90" dur="2000"/>
                                        <p:tgtEl>
                                          <p:spTgt spid="12310"/>
                                        </p:tgtEl>
                                      </p:cBhvr>
                                    </p:animEffect>
                                  </p:childTnLst>
                                </p:cTn>
                              </p:par>
                              <p:par>
                                <p:cTn id="91" presetID="22" presetClass="entr" presetSubtype="4" fill="hold" nodeType="withEffect">
                                  <p:stCondLst>
                                    <p:cond delay="0"/>
                                  </p:stCondLst>
                                  <p:childTnLst>
                                    <p:set>
                                      <p:cBhvr additive="repl">
                                        <p:cTn id="92" dur="1" fill="hold">
                                          <p:stCondLst>
                                            <p:cond delay="0"/>
                                          </p:stCondLst>
                                        </p:cTn>
                                        <p:tgtEl>
                                          <p:spTgt spid="12311"/>
                                        </p:tgtEl>
                                        <p:attrNameLst>
                                          <p:attrName>style.visibility</p:attrName>
                                        </p:attrNameLst>
                                      </p:cBhvr>
                                      <p:to>
                                        <p:strVal val="visible"/>
                                      </p:to>
                                    </p:set>
                                    <p:animEffect transition="in" filter="wipe(down)">
                                      <p:cBhvr additive="repl">
                                        <p:cTn id="93" dur="2000"/>
                                        <p:tgtEl>
                                          <p:spTgt spid="12311"/>
                                        </p:tgtEl>
                                      </p:cBhvr>
                                    </p:animEffect>
                                  </p:childTnLst>
                                </p:cTn>
                              </p:par>
                            </p:childTnLst>
                          </p:cTn>
                        </p:par>
                        <p:par>
                          <p:cTn id="94" fill="hold" nodeType="afterGroup">
                            <p:stCondLst>
                              <p:cond delay="40000"/>
                            </p:stCondLst>
                            <p:childTnLst>
                              <p:par>
                                <p:cTn id="95" presetID="22" presetClass="entr" presetSubtype="1" fill="hold" nodeType="afterEffect">
                                  <p:stCondLst>
                                    <p:cond delay="0"/>
                                  </p:stCondLst>
                                  <p:childTnLst>
                                    <p:set>
                                      <p:cBhvr additive="repl">
                                        <p:cTn id="96" dur="1" fill="hold">
                                          <p:stCondLst>
                                            <p:cond delay="0"/>
                                          </p:stCondLst>
                                        </p:cTn>
                                        <p:tgtEl>
                                          <p:spTgt spid="12312"/>
                                        </p:tgtEl>
                                        <p:attrNameLst>
                                          <p:attrName>style.visibility</p:attrName>
                                        </p:attrNameLst>
                                      </p:cBhvr>
                                      <p:to>
                                        <p:strVal val="visible"/>
                                      </p:to>
                                    </p:set>
                                    <p:animEffect transition="in" filter="wipe(up)">
                                      <p:cBhvr additive="repl">
                                        <p:cTn id="97" dur="2000"/>
                                        <p:tgtEl>
                                          <p:spTgt spid="123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843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71183AA8-9EA6-4073-8DBC-4838897A1F7C}"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6</a:t>
            </a:fld>
            <a:endParaRPr lang="ru-RU" altLang="ru-RU" sz="1400">
              <a:solidFill>
                <a:srgbClr val="000000"/>
              </a:solidFill>
              <a:latin typeface="Times New Roman" panose="02020603050405020304" pitchFamily="18" charset="0"/>
            </a:endParaRPr>
          </a:p>
        </p:txBody>
      </p:sp>
      <p:sp>
        <p:nvSpPr>
          <p:cNvPr id="14338" name="Rectangle 2"/>
          <p:cNvSpPr>
            <a:spLocks noChangeArrowheads="1"/>
          </p:cNvSpPr>
          <p:nvPr/>
        </p:nvSpPr>
        <p:spPr bwMode="auto">
          <a:xfrm>
            <a:off x="1666875" y="4143375"/>
            <a:ext cx="7859713" cy="785813"/>
          </a:xfrm>
          <a:prstGeom prst="rect">
            <a:avLst/>
          </a:prstGeom>
          <a:solidFill>
            <a:srgbClr val="CCFFCC"/>
          </a:solidFill>
          <a:ln w="15840">
            <a:solidFill>
              <a:srgbClr val="00FF00"/>
            </a:solidFill>
            <a:miter lim="800000"/>
            <a:headEnd/>
            <a:tailEnd/>
          </a:ln>
        </p:spPr>
        <p:txBody>
          <a:bodyPr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600" b="1">
                <a:solidFill>
                  <a:srgbClr val="333399"/>
                </a:solidFill>
                <a:latin typeface="Times New Roman" panose="02020603050405020304" pitchFamily="18" charset="0"/>
              </a:rPr>
              <a:t>Обеспечение прочности бюджета поселения в сложившихся современных условиях</a:t>
            </a:r>
          </a:p>
        </p:txBody>
      </p:sp>
      <p:sp>
        <p:nvSpPr>
          <p:cNvPr id="14339" name="AutoShape 3"/>
          <p:cNvSpPr>
            <a:spLocks noChangeArrowheads="1"/>
          </p:cNvSpPr>
          <p:nvPr/>
        </p:nvSpPr>
        <p:spPr bwMode="auto">
          <a:xfrm rot="10800000">
            <a:off x="452438" y="4143375"/>
            <a:ext cx="928687" cy="714375"/>
          </a:xfrm>
          <a:prstGeom prst="chevron">
            <a:avLst>
              <a:gd name="adj" fmla="val 23039"/>
            </a:avLst>
          </a:prstGeom>
          <a:solidFill>
            <a:srgbClr val="99CCFF"/>
          </a:solidFill>
          <a:ln w="9360">
            <a:solidFill>
              <a:srgbClr val="00CCFF"/>
            </a:solidFill>
            <a:miter lim="800000"/>
            <a:headEnd/>
            <a:tailEnd/>
          </a:ln>
        </p:spPr>
        <p:txBody>
          <a:bodyPr rot="10800000"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2400" b="1">
                <a:solidFill>
                  <a:srgbClr val="333399"/>
                </a:solidFill>
                <a:latin typeface="Times New Roman" panose="02020603050405020304" pitchFamily="18" charset="0"/>
              </a:rPr>
              <a:t>3</a:t>
            </a:r>
          </a:p>
        </p:txBody>
      </p:sp>
      <p:sp>
        <p:nvSpPr>
          <p:cNvPr id="14340" name="Rectangle 4"/>
          <p:cNvSpPr>
            <a:spLocks noChangeArrowheads="1"/>
          </p:cNvSpPr>
          <p:nvPr/>
        </p:nvSpPr>
        <p:spPr bwMode="auto">
          <a:xfrm>
            <a:off x="1676400" y="3000375"/>
            <a:ext cx="7850188" cy="785813"/>
          </a:xfrm>
          <a:prstGeom prst="rect">
            <a:avLst/>
          </a:prstGeom>
          <a:solidFill>
            <a:srgbClr val="CCFFCC"/>
          </a:solidFill>
          <a:ln w="15840">
            <a:solidFill>
              <a:srgbClr val="00FF00"/>
            </a:solidFill>
            <a:miter lim="800000"/>
            <a:headEnd/>
            <a:tailEnd/>
          </a:ln>
        </p:spPr>
        <p:txBody>
          <a:bodyPr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600" b="1">
                <a:solidFill>
                  <a:srgbClr val="333399"/>
                </a:solidFill>
                <a:latin typeface="Times New Roman" panose="02020603050405020304" pitchFamily="18" charset="0"/>
              </a:rPr>
              <a:t>Сохранение увеличения собственной доходной базы, обеспечение расходов по принятым обязательствам, эффективное использование бюджетных средств</a:t>
            </a:r>
          </a:p>
        </p:txBody>
      </p:sp>
      <p:sp>
        <p:nvSpPr>
          <p:cNvPr id="14341" name="Rectangle 5"/>
          <p:cNvSpPr>
            <a:spLocks noChangeArrowheads="1"/>
          </p:cNvSpPr>
          <p:nvPr/>
        </p:nvSpPr>
        <p:spPr bwMode="auto">
          <a:xfrm>
            <a:off x="1676400" y="1643063"/>
            <a:ext cx="7850188" cy="928687"/>
          </a:xfrm>
          <a:prstGeom prst="rect">
            <a:avLst/>
          </a:prstGeom>
          <a:solidFill>
            <a:srgbClr val="CCFFCC"/>
          </a:solidFill>
          <a:ln w="15840">
            <a:solidFill>
              <a:srgbClr val="00FF00"/>
            </a:solidFill>
            <a:miter lim="800000"/>
            <a:headEnd/>
            <a:tailEnd/>
          </a:ln>
        </p:spPr>
        <p:txBody>
          <a:bodyPr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600" b="1">
                <a:solidFill>
                  <a:srgbClr val="333399"/>
                </a:solidFill>
                <a:latin typeface="Times New Roman" panose="02020603050405020304" pitchFamily="18" charset="0"/>
              </a:rPr>
              <a:t>Обеспечение сбалансированности бюджета муниципального образования сельское поселение Уэлен </a:t>
            </a:r>
          </a:p>
        </p:txBody>
      </p:sp>
      <p:sp>
        <p:nvSpPr>
          <p:cNvPr id="14342" name="AutoShape 6"/>
          <p:cNvSpPr>
            <a:spLocks noChangeArrowheads="1"/>
          </p:cNvSpPr>
          <p:nvPr/>
        </p:nvSpPr>
        <p:spPr bwMode="auto">
          <a:xfrm rot="10800000">
            <a:off x="523875" y="3000375"/>
            <a:ext cx="857250" cy="714375"/>
          </a:xfrm>
          <a:prstGeom prst="chevron">
            <a:avLst>
              <a:gd name="adj" fmla="val 20472"/>
            </a:avLst>
          </a:prstGeom>
          <a:solidFill>
            <a:srgbClr val="99CCFF"/>
          </a:solidFill>
          <a:ln w="9360">
            <a:solidFill>
              <a:srgbClr val="00CCFF"/>
            </a:solidFill>
            <a:miter lim="800000"/>
            <a:headEnd/>
            <a:tailEnd/>
          </a:ln>
        </p:spPr>
        <p:txBody>
          <a:bodyPr rot="10800000"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2400" b="1">
                <a:solidFill>
                  <a:srgbClr val="333399"/>
                </a:solidFill>
                <a:latin typeface="Times New Roman" panose="02020603050405020304" pitchFamily="18" charset="0"/>
              </a:rPr>
              <a:t>2</a:t>
            </a:r>
          </a:p>
        </p:txBody>
      </p:sp>
      <p:sp>
        <p:nvSpPr>
          <p:cNvPr id="14343" name="AutoShape 7"/>
          <p:cNvSpPr>
            <a:spLocks noChangeArrowheads="1"/>
          </p:cNvSpPr>
          <p:nvPr/>
        </p:nvSpPr>
        <p:spPr bwMode="auto">
          <a:xfrm rot="10800000">
            <a:off x="495300" y="1643063"/>
            <a:ext cx="885825" cy="946150"/>
          </a:xfrm>
          <a:prstGeom prst="chevron">
            <a:avLst>
              <a:gd name="adj" fmla="val 10287"/>
            </a:avLst>
          </a:prstGeom>
          <a:solidFill>
            <a:srgbClr val="99CCFF"/>
          </a:solidFill>
          <a:ln w="15840">
            <a:solidFill>
              <a:srgbClr val="00CCFF"/>
            </a:solidFill>
            <a:miter lim="800000"/>
            <a:headEnd/>
            <a:tailEnd/>
          </a:ln>
        </p:spPr>
        <p:txBody>
          <a:bodyPr rot="10800000" lIns="90000" tIns="46800" rIns="90000" bIns="46800" anchor="ctr"/>
          <a:lstStyle>
            <a:lvl1pPr marL="171450" indent="-45720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 typeface="Times New Roman" panose="02020603050405020304" pitchFamily="18" charset="0"/>
              <a:buNone/>
            </a:pPr>
            <a:r>
              <a:rPr lang="ru-RU" altLang="ru-RU" sz="2400" b="1">
                <a:solidFill>
                  <a:srgbClr val="333399"/>
                </a:solidFill>
                <a:latin typeface="Times New Roman" panose="02020603050405020304" pitchFamily="18" charset="0"/>
              </a:rPr>
              <a:t>1</a:t>
            </a:r>
          </a:p>
        </p:txBody>
      </p:sp>
      <p:sp>
        <p:nvSpPr>
          <p:cNvPr id="14344" name="Text Box 8"/>
          <p:cNvSpPr txBox="1">
            <a:spLocks noChangeArrowheads="1"/>
          </p:cNvSpPr>
          <p:nvPr/>
        </p:nvSpPr>
        <p:spPr bwMode="auto">
          <a:xfrm>
            <a:off x="495300" y="233363"/>
            <a:ext cx="89154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b="1" dirty="0">
                <a:solidFill>
                  <a:srgbClr val="333399"/>
                </a:solidFill>
                <a:latin typeface="Bookman Old Style" panose="02050604050505020204" pitchFamily="18" charset="0"/>
              </a:rPr>
              <a:t>Проект бюджета на </a:t>
            </a:r>
            <a:r>
              <a:rPr lang="ru-RU" altLang="ru-RU" b="1" dirty="0" smtClean="0">
                <a:solidFill>
                  <a:srgbClr val="333399"/>
                </a:solidFill>
                <a:latin typeface="Bookman Old Style" panose="02050604050505020204" pitchFamily="18" charset="0"/>
              </a:rPr>
              <a:t>202</a:t>
            </a:r>
            <a:r>
              <a:rPr lang="en-US" altLang="ru-RU" b="1" dirty="0" smtClean="0">
                <a:solidFill>
                  <a:srgbClr val="333399"/>
                </a:solidFill>
                <a:latin typeface="Bookman Old Style" panose="02050604050505020204" pitchFamily="18" charset="0"/>
              </a:rPr>
              <a:t>6</a:t>
            </a:r>
            <a:r>
              <a:rPr lang="ru-RU" altLang="ru-RU" b="1" dirty="0" smtClean="0">
                <a:solidFill>
                  <a:srgbClr val="333399"/>
                </a:solidFill>
                <a:latin typeface="Bookman Old Style" panose="02050604050505020204" pitchFamily="18" charset="0"/>
              </a:rPr>
              <a:t> </a:t>
            </a:r>
            <a:r>
              <a:rPr lang="ru-RU" altLang="ru-RU" b="1" dirty="0">
                <a:solidFill>
                  <a:srgbClr val="333399"/>
                </a:solidFill>
                <a:latin typeface="Bookman Old Style" panose="02050604050505020204" pitchFamily="18" charset="0"/>
              </a:rPr>
              <a:t>год направлен на решение следующих ключевых задач:</a:t>
            </a:r>
          </a:p>
        </p:txBody>
      </p:sp>
      <p:sp>
        <p:nvSpPr>
          <p:cNvPr id="14345" name="Line 9"/>
          <p:cNvSpPr>
            <a:spLocks noChangeShapeType="1"/>
          </p:cNvSpPr>
          <p:nvPr/>
        </p:nvSpPr>
        <p:spPr bwMode="auto">
          <a:xfrm flipV="1">
            <a:off x="381000" y="1285875"/>
            <a:ext cx="9145588" cy="714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nodeType="afterEffect">
                                  <p:stCondLst>
                                    <p:cond delay="0"/>
                                  </p:stCondLst>
                                  <p:childTnLst>
                                    <p:set>
                                      <p:cBhvr additive="repl">
                                        <p:cTn id="6" dur="1" fill="hold">
                                          <p:stCondLst>
                                            <p:cond delay="0"/>
                                          </p:stCondLst>
                                        </p:cTn>
                                        <p:tgtEl>
                                          <p:spTgt spid="14344"/>
                                        </p:tgtEl>
                                        <p:attrNameLst>
                                          <p:attrName>style.visibility</p:attrName>
                                        </p:attrNameLst>
                                      </p:cBhvr>
                                      <p:to>
                                        <p:strVal val="visible"/>
                                      </p:to>
                                    </p:set>
                                    <p:animEffect transition="in" filter="barn(inHorizontal)">
                                      <p:cBhvr additive="repl">
                                        <p:cTn id="7" dur="500"/>
                                        <p:tgtEl>
                                          <p:spTgt spid="14344"/>
                                        </p:tgtEl>
                                      </p:cBhvr>
                                    </p:animEffect>
                                  </p:childTnLst>
                                </p:cTn>
                              </p:par>
                            </p:childTnLst>
                          </p:cTn>
                        </p:par>
                        <p:par>
                          <p:cTn id="8" fill="hold" nodeType="afterGroup">
                            <p:stCondLst>
                              <p:cond delay="500"/>
                            </p:stCondLst>
                            <p:childTnLst>
                              <p:par>
                                <p:cTn id="9" presetID="14" presetClass="entr" presetSubtype="10" fill="hold" nodeType="afterEffect">
                                  <p:stCondLst>
                                    <p:cond delay="0"/>
                                  </p:stCondLst>
                                  <p:childTnLst>
                                    <p:set>
                                      <p:cBhvr additive="repl">
                                        <p:cTn id="10" dur="1" fill="hold">
                                          <p:stCondLst>
                                            <p:cond delay="0"/>
                                          </p:stCondLst>
                                        </p:cTn>
                                        <p:tgtEl>
                                          <p:spTgt spid="14345"/>
                                        </p:tgtEl>
                                        <p:attrNameLst>
                                          <p:attrName>style.visibility</p:attrName>
                                        </p:attrNameLst>
                                      </p:cBhvr>
                                      <p:to>
                                        <p:strVal val="visible"/>
                                      </p:to>
                                    </p:set>
                                    <p:animEffect transition="in" filter="randombar(horizontal)">
                                      <p:cBhvr additive="repl">
                                        <p:cTn id="11" dur="500"/>
                                        <p:tgtEl>
                                          <p:spTgt spid="14345"/>
                                        </p:tgtEl>
                                      </p:cBhvr>
                                    </p:animEffect>
                                  </p:childTnLst>
                                </p:cTn>
                              </p:par>
                            </p:childTnLst>
                          </p:cTn>
                        </p:par>
                        <p:par>
                          <p:cTn id="12" fill="hold" nodeType="afterGroup">
                            <p:stCondLst>
                              <p:cond delay="1000"/>
                            </p:stCondLst>
                            <p:childTnLst>
                              <p:par>
                                <p:cTn id="13" presetID="35" presetClass="emph" fill="hold" nodeType="afterEffect">
                                  <p:stCondLst>
                                    <p:cond delay="0"/>
                                  </p:stCondLst>
                                  <p:childTnLst>
                                    <p:anim calcmode="discrete" valueType="num">
                                      <p:cBhvr additive="repl">
                                        <p:cTn id="14" dur="2000" fill="hold"/>
                                        <p:tgtEl>
                                          <p:spTgt spid="14343"/>
                                        </p:tgtEl>
                                        <p:attrNameLst>
                                          <p:attrName>style.visibility</p:attrName>
                                        </p:attrNameLst>
                                      </p:cBhvr>
                                      <p:tavLst>
                                        <p:tav tm="50000">
                                          <p:val>
                                            <p:strVal val="hidden"/>
                                          </p:val>
                                        </p:tav>
                                        <p:tav tm="50000">
                                          <p:val>
                                            <p:strVal val="visible"/>
                                          </p:val>
                                        </p:tav>
                                      </p:tavLst>
                                    </p:anim>
                                  </p:childTnLst>
                                </p:cTn>
                              </p:par>
                              <p:par>
                                <p:cTn id="15" presetID="5" presetClass="entr" presetSubtype="10" fill="hold" nodeType="withEffect">
                                  <p:stCondLst>
                                    <p:cond delay="0"/>
                                  </p:stCondLst>
                                  <p:childTnLst>
                                    <p:set>
                                      <p:cBhvr additive="repl">
                                        <p:cTn id="16" dur="1" fill="hold">
                                          <p:stCondLst>
                                            <p:cond delay="0"/>
                                          </p:stCondLst>
                                        </p:cTn>
                                        <p:tgtEl>
                                          <p:spTgt spid="14341">
                                            <p:txEl>
                                              <p:pRg st="0" end="0"/>
                                            </p:txEl>
                                          </p:spTgt>
                                        </p:tgtEl>
                                        <p:attrNameLst>
                                          <p:attrName>style.visibility</p:attrName>
                                        </p:attrNameLst>
                                      </p:cBhvr>
                                      <p:to>
                                        <p:strVal val="visible"/>
                                      </p:to>
                                    </p:set>
                                    <p:animEffect transition="in" filter="checkerboard(across)">
                                      <p:cBhvr additive="repl">
                                        <p:cTn id="17" dur="500"/>
                                        <p:tgtEl>
                                          <p:spTgt spid="14341">
                                            <p:txEl>
                                              <p:pRg st="0" end="0"/>
                                            </p:txEl>
                                          </p:spTgt>
                                        </p:tgtEl>
                                      </p:cBhvr>
                                    </p:animEffect>
                                  </p:childTnLst>
                                </p:cTn>
                              </p:par>
                            </p:childTnLst>
                          </p:cTn>
                        </p:par>
                        <p:par>
                          <p:cTn id="18" fill="hold" nodeType="afterGroup">
                            <p:stCondLst>
                              <p:cond delay="3000"/>
                            </p:stCondLst>
                            <p:childTnLst>
                              <p:par>
                                <p:cTn id="19" presetID="35" presetClass="emph" fill="hold" nodeType="afterEffect">
                                  <p:stCondLst>
                                    <p:cond delay="0"/>
                                  </p:stCondLst>
                                  <p:childTnLst>
                                    <p:anim calcmode="discrete" valueType="num">
                                      <p:cBhvr additive="repl">
                                        <p:cTn id="20" dur="2000" fill="hold"/>
                                        <p:tgtEl>
                                          <p:spTgt spid="14342"/>
                                        </p:tgtEl>
                                        <p:attrNameLst>
                                          <p:attrName>style.visibility</p:attrName>
                                        </p:attrNameLst>
                                      </p:cBhvr>
                                      <p:tavLst>
                                        <p:tav tm="50000">
                                          <p:val>
                                            <p:strVal val="hidden"/>
                                          </p:val>
                                        </p:tav>
                                        <p:tav tm="50000">
                                          <p:val>
                                            <p:strVal val="visible"/>
                                          </p:val>
                                        </p:tav>
                                      </p:tavLst>
                                    </p:anim>
                                  </p:childTnLst>
                                </p:cTn>
                              </p:par>
                              <p:par>
                                <p:cTn id="21" presetID="5" presetClass="entr" presetSubtype="10" fill="hold" nodeType="withEffect">
                                  <p:stCondLst>
                                    <p:cond delay="0"/>
                                  </p:stCondLst>
                                  <p:childTnLst>
                                    <p:set>
                                      <p:cBhvr additive="repl">
                                        <p:cTn id="22" dur="1" fill="hold">
                                          <p:stCondLst>
                                            <p:cond delay="0"/>
                                          </p:stCondLst>
                                        </p:cTn>
                                        <p:tgtEl>
                                          <p:spTgt spid="14340">
                                            <p:txEl>
                                              <p:pRg st="0" end="0"/>
                                            </p:txEl>
                                          </p:spTgt>
                                        </p:tgtEl>
                                        <p:attrNameLst>
                                          <p:attrName>style.visibility</p:attrName>
                                        </p:attrNameLst>
                                      </p:cBhvr>
                                      <p:to>
                                        <p:strVal val="visible"/>
                                      </p:to>
                                    </p:set>
                                    <p:animEffect transition="in" filter="checkerboard(across)">
                                      <p:cBhvr additive="repl">
                                        <p:cTn id="23" dur="500"/>
                                        <p:tgtEl>
                                          <p:spTgt spid="14340">
                                            <p:txEl>
                                              <p:pRg st="0" end="0"/>
                                            </p:txEl>
                                          </p:spTgt>
                                        </p:tgtEl>
                                      </p:cBhvr>
                                    </p:animEffect>
                                  </p:childTnLst>
                                </p:cTn>
                              </p:par>
                            </p:childTnLst>
                          </p:cTn>
                        </p:par>
                        <p:par>
                          <p:cTn id="24" fill="hold" nodeType="afterGroup">
                            <p:stCondLst>
                              <p:cond delay="5000"/>
                            </p:stCondLst>
                            <p:childTnLst>
                              <p:par>
                                <p:cTn id="25" presetID="35" presetClass="emph" fill="hold" nodeType="afterEffect">
                                  <p:stCondLst>
                                    <p:cond delay="0"/>
                                  </p:stCondLst>
                                  <p:childTnLst>
                                    <p:anim calcmode="discrete" valueType="num">
                                      <p:cBhvr additive="repl">
                                        <p:cTn id="26" dur="2000" fill="hold"/>
                                        <p:tgtEl>
                                          <p:spTgt spid="14339"/>
                                        </p:tgtEl>
                                        <p:attrNameLst>
                                          <p:attrName>style.visibility</p:attrName>
                                        </p:attrNameLst>
                                      </p:cBhvr>
                                      <p:tavLst>
                                        <p:tav tm="50000">
                                          <p:val>
                                            <p:strVal val="hidden"/>
                                          </p:val>
                                        </p:tav>
                                        <p:tav tm="50000">
                                          <p:val>
                                            <p:strVal val="visible"/>
                                          </p:val>
                                        </p:tav>
                                      </p:tavLst>
                                    </p:anim>
                                  </p:childTnLst>
                                </p:cTn>
                              </p:par>
                              <p:par>
                                <p:cTn id="27" presetID="5" presetClass="entr" presetSubtype="10" fill="hold" nodeType="withEffect">
                                  <p:stCondLst>
                                    <p:cond delay="0"/>
                                  </p:stCondLst>
                                  <p:childTnLst>
                                    <p:set>
                                      <p:cBhvr additive="repl">
                                        <p:cTn id="28" dur="1" fill="hold">
                                          <p:stCondLst>
                                            <p:cond delay="0"/>
                                          </p:stCondLst>
                                        </p:cTn>
                                        <p:tgtEl>
                                          <p:spTgt spid="14338">
                                            <p:txEl>
                                              <p:pRg st="0" end="0"/>
                                            </p:txEl>
                                          </p:spTgt>
                                        </p:tgtEl>
                                        <p:attrNameLst>
                                          <p:attrName>style.visibility</p:attrName>
                                        </p:attrNameLst>
                                      </p:cBhvr>
                                      <p:to>
                                        <p:strVal val="visible"/>
                                      </p:to>
                                    </p:set>
                                    <p:animEffect transition="in" filter="checkerboard(across)">
                                      <p:cBhvr additive="repl">
                                        <p:cTn id="29" dur="500"/>
                                        <p:tgtEl>
                                          <p:spTgt spid="1433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72" descr="Hangisi_do_ru_hangisi_yanl___2384864332019094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85088" y="0"/>
            <a:ext cx="2222500" cy="170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483" name="Group 85"/>
          <p:cNvGrpSpPr>
            <a:grpSpLocks/>
          </p:cNvGrpSpPr>
          <p:nvPr/>
        </p:nvGrpSpPr>
        <p:grpSpPr bwMode="auto">
          <a:xfrm>
            <a:off x="209550" y="222250"/>
            <a:ext cx="9305925" cy="5607050"/>
            <a:chOff x="68" y="73"/>
            <a:chExt cx="5155" cy="3253"/>
          </a:xfrm>
        </p:grpSpPr>
        <p:sp>
          <p:nvSpPr>
            <p:cNvPr id="20485" name="AutoShape 4"/>
            <p:cNvSpPr>
              <a:spLocks noChangeArrowheads="1"/>
            </p:cNvSpPr>
            <p:nvPr/>
          </p:nvSpPr>
          <p:spPr bwMode="auto">
            <a:xfrm>
              <a:off x="68" y="73"/>
              <a:ext cx="4354" cy="922"/>
            </a:xfrm>
            <a:prstGeom prst="flowChartAlternateProcess">
              <a:avLst/>
            </a:prstGeom>
            <a:solidFill>
              <a:srgbClr val="800080"/>
            </a:solidFill>
            <a:ln w="9525">
              <a:solidFill>
                <a:schemeClr val="tx1"/>
              </a:solidFill>
              <a:miter lim="800000"/>
              <a:headEnd/>
              <a:tailEnd/>
            </a:ln>
          </p:spPr>
          <p:txBody>
            <a:bodyPr anchor="ctr">
              <a:spAutoFit/>
            </a:bodyPr>
            <a:lstStyle/>
            <a:p>
              <a:pPr algn="ctr" eaLnBrk="1" hangingPunct="1"/>
              <a:r>
                <a:rPr lang="ru-RU" altLang="ru-RU" sz="1600" b="1"/>
                <a:t>Бюджетная политика-совокупность принимаемых решений, осуществляемых органами законодательной (представительной) и исполнительной власти мер, связанных с определением основных направлений развития бюджетных отношений и выработкой конкретных путей их использования в интересах граждан, общества и государства.</a:t>
              </a:r>
            </a:p>
          </p:txBody>
        </p:sp>
        <p:sp>
          <p:nvSpPr>
            <p:cNvPr id="20486" name="AutoShape 62"/>
            <p:cNvSpPr>
              <a:spLocks noChangeArrowheads="1"/>
            </p:cNvSpPr>
            <p:nvPr/>
          </p:nvSpPr>
          <p:spPr bwMode="auto">
            <a:xfrm>
              <a:off x="249" y="1102"/>
              <a:ext cx="4205" cy="296"/>
            </a:xfrm>
            <a:prstGeom prst="flowChartAlternateProcess">
              <a:avLst/>
            </a:prstGeom>
            <a:solidFill>
              <a:srgbClr val="993366"/>
            </a:solidFill>
            <a:ln w="9525">
              <a:solidFill>
                <a:schemeClr val="tx1"/>
              </a:solidFill>
              <a:miter lim="800000"/>
              <a:headEnd/>
              <a:tailEnd/>
            </a:ln>
          </p:spPr>
          <p:txBody>
            <a:bodyPr anchor="ctr">
              <a:spAutoFit/>
            </a:bodyPr>
            <a:lstStyle/>
            <a:p>
              <a:pPr algn="ctr" eaLnBrk="1" hangingPunct="1"/>
              <a:r>
                <a:rPr lang="ru-RU" altLang="ru-RU" sz="1200" b="1" dirty="0"/>
                <a:t>Основные приоритеты бюджетной политики  муниципального образования сельское поселение Уэлен в </a:t>
              </a:r>
              <a:r>
                <a:rPr lang="ru-RU" altLang="ru-RU" sz="1200" b="1" dirty="0" smtClean="0"/>
                <a:t>202</a:t>
              </a:r>
              <a:r>
                <a:rPr lang="en-US" altLang="ru-RU" sz="1200" b="1" dirty="0" smtClean="0"/>
                <a:t>6</a:t>
              </a:r>
              <a:r>
                <a:rPr lang="ru-RU" altLang="ru-RU" sz="1200" b="1" dirty="0" smtClean="0"/>
                <a:t> </a:t>
              </a:r>
              <a:r>
                <a:rPr lang="ru-RU" altLang="ru-RU" sz="1200" b="1" dirty="0"/>
                <a:t>году</a:t>
              </a:r>
              <a:endParaRPr lang="ru-RU" altLang="ru-RU" sz="1400" b="1" dirty="0"/>
            </a:p>
          </p:txBody>
        </p:sp>
        <p:sp>
          <p:nvSpPr>
            <p:cNvPr id="20487" name="AutoShape 63"/>
            <p:cNvSpPr>
              <a:spLocks noChangeArrowheads="1"/>
            </p:cNvSpPr>
            <p:nvPr/>
          </p:nvSpPr>
          <p:spPr bwMode="auto">
            <a:xfrm>
              <a:off x="102" y="1570"/>
              <a:ext cx="1200" cy="1008"/>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Повышение качества предоставляемых муниципальных услуг в социально-значимых для населения сферах, разработка и внедрение стандартов муниципальных услуг</a:t>
              </a:r>
            </a:p>
          </p:txBody>
        </p:sp>
        <p:sp>
          <p:nvSpPr>
            <p:cNvPr id="20488" name="AutoShape 64"/>
            <p:cNvSpPr>
              <a:spLocks noChangeArrowheads="1"/>
            </p:cNvSpPr>
            <p:nvPr/>
          </p:nvSpPr>
          <p:spPr bwMode="auto">
            <a:xfrm>
              <a:off x="1791" y="1651"/>
              <a:ext cx="1065" cy="889"/>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Обеспечение исполнения Указов Президента Российской Федерации о повышении качества жизни населения</a:t>
              </a:r>
            </a:p>
          </p:txBody>
        </p:sp>
        <p:sp>
          <p:nvSpPr>
            <p:cNvPr id="20489" name="AutoShape 65"/>
            <p:cNvSpPr>
              <a:spLocks noChangeArrowheads="1"/>
            </p:cNvSpPr>
            <p:nvPr/>
          </p:nvSpPr>
          <p:spPr bwMode="auto">
            <a:xfrm>
              <a:off x="3074" y="1651"/>
              <a:ext cx="998"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Сохранение социальной направленности бюджета</a:t>
              </a:r>
            </a:p>
          </p:txBody>
        </p:sp>
        <p:sp>
          <p:nvSpPr>
            <p:cNvPr id="20490" name="AutoShape 66"/>
            <p:cNvSpPr>
              <a:spLocks noChangeArrowheads="1"/>
            </p:cNvSpPr>
            <p:nvPr/>
          </p:nvSpPr>
          <p:spPr bwMode="auto">
            <a:xfrm>
              <a:off x="4195" y="1631"/>
              <a:ext cx="1005"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Повышение открытости и прозрачности бюджетного процесса</a:t>
              </a:r>
            </a:p>
          </p:txBody>
        </p:sp>
        <p:sp>
          <p:nvSpPr>
            <p:cNvPr id="20491" name="AutoShape 69"/>
            <p:cNvSpPr>
              <a:spLocks noChangeArrowheads="1"/>
            </p:cNvSpPr>
            <p:nvPr/>
          </p:nvSpPr>
          <p:spPr bwMode="auto">
            <a:xfrm>
              <a:off x="1313" y="2793"/>
              <a:ext cx="3910"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Обеспечение сбалансированности и устойчивости  бюджета муниципального образования сельское поселение Уэлен, создание условий для исполнения органами местного самоуправления поселений закрепленных за ними полномочий путем предоставления межбюджетных трансфертов</a:t>
              </a:r>
            </a:p>
          </p:txBody>
        </p:sp>
        <p:sp>
          <p:nvSpPr>
            <p:cNvPr id="20492" name="Line 73"/>
            <p:cNvSpPr>
              <a:spLocks noChangeShapeType="1"/>
            </p:cNvSpPr>
            <p:nvPr/>
          </p:nvSpPr>
          <p:spPr bwMode="auto">
            <a:xfrm flipV="1">
              <a:off x="2290" y="1389"/>
              <a:ext cx="0" cy="91"/>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3" name="Line 74"/>
            <p:cNvSpPr>
              <a:spLocks noChangeShapeType="1"/>
            </p:cNvSpPr>
            <p:nvPr/>
          </p:nvSpPr>
          <p:spPr bwMode="auto">
            <a:xfrm>
              <a:off x="657" y="1480"/>
              <a:ext cx="4037" cy="0"/>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4" name="Line 76"/>
            <p:cNvSpPr>
              <a:spLocks noChangeShapeType="1"/>
            </p:cNvSpPr>
            <p:nvPr/>
          </p:nvSpPr>
          <p:spPr bwMode="auto">
            <a:xfrm>
              <a:off x="657" y="1480"/>
              <a:ext cx="0" cy="90"/>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5" name="Line 77"/>
            <p:cNvSpPr>
              <a:spLocks noChangeShapeType="1"/>
            </p:cNvSpPr>
            <p:nvPr/>
          </p:nvSpPr>
          <p:spPr bwMode="auto">
            <a:xfrm>
              <a:off x="2290" y="1461"/>
              <a:ext cx="0" cy="194"/>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6" name="Line 78"/>
            <p:cNvSpPr>
              <a:spLocks noChangeShapeType="1"/>
            </p:cNvSpPr>
            <p:nvPr/>
          </p:nvSpPr>
          <p:spPr bwMode="auto">
            <a:xfrm>
              <a:off x="3573" y="1480"/>
              <a:ext cx="0" cy="175"/>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7" name="Line 79"/>
            <p:cNvSpPr>
              <a:spLocks noChangeShapeType="1"/>
            </p:cNvSpPr>
            <p:nvPr/>
          </p:nvSpPr>
          <p:spPr bwMode="auto">
            <a:xfrm>
              <a:off x="4694" y="1480"/>
              <a:ext cx="0" cy="136"/>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8" name="Line 81"/>
            <p:cNvSpPr>
              <a:spLocks noChangeShapeType="1"/>
            </p:cNvSpPr>
            <p:nvPr/>
          </p:nvSpPr>
          <p:spPr bwMode="auto">
            <a:xfrm>
              <a:off x="1499" y="1480"/>
              <a:ext cx="0" cy="1313"/>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grpSp>
      <p:sp>
        <p:nvSpPr>
          <p:cNvPr id="20484" name="Rectangle 86"/>
          <p:cNvSpPr>
            <a:spLocks noChangeArrowheads="1"/>
          </p:cNvSpPr>
          <p:nvPr/>
        </p:nvSpPr>
        <p:spPr bwMode="auto">
          <a:xfrm>
            <a:off x="9515475" y="6553200"/>
            <a:ext cx="4159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fld id="{E5909732-0D6A-48BD-B904-55FA9A14ACE5}" type="slidenum">
              <a:rPr lang="en-US" altLang="ru-RU">
                <a:solidFill>
                  <a:srgbClr val="898989"/>
                </a:solidFill>
              </a:rPr>
              <a:pPr eaLnBrk="1" hangingPunct="1"/>
              <a:t>7</a:t>
            </a:fld>
            <a:endParaRPr lang="ru-RU" altLang="ru-RU">
              <a:solidFill>
                <a:srgbClr val="898989"/>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150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7227C591-A9C4-4000-A3D2-13A5536ABD49}"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8</a:t>
            </a:fld>
            <a:endParaRPr lang="ru-RU" altLang="ru-RU" sz="1400">
              <a:solidFill>
                <a:srgbClr val="000000"/>
              </a:solidFill>
              <a:latin typeface="Times New Roman" panose="02020603050405020304" pitchFamily="18" charset="0"/>
            </a:endParaRPr>
          </a:p>
        </p:txBody>
      </p:sp>
      <p:sp>
        <p:nvSpPr>
          <p:cNvPr id="16386" name="Text Box 2"/>
          <p:cNvSpPr txBox="1">
            <a:spLocks noChangeArrowheads="1"/>
          </p:cNvSpPr>
          <p:nvPr/>
        </p:nvSpPr>
        <p:spPr bwMode="auto">
          <a:xfrm>
            <a:off x="279400" y="207963"/>
            <a:ext cx="9220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p>
            <a:pPr algn="ctr" eaLnBrk="1" hangingPunct="1">
              <a:buSzPct val="100000"/>
            </a:pPr>
            <a:r>
              <a:rPr lang="ru-RU" altLang="ru-RU" sz="2000" b="1" dirty="0">
                <a:solidFill>
                  <a:srgbClr val="333399"/>
                </a:solidFill>
                <a:latin typeface="Bookman Old Style" panose="02050604050505020204" pitchFamily="18" charset="0"/>
              </a:rPr>
              <a:t>Прогноз социально-экономического развития МО сельское поселение Уэлен  на </a:t>
            </a:r>
            <a:r>
              <a:rPr lang="ru-RU" altLang="ru-RU" sz="2000" b="1" dirty="0" smtClean="0">
                <a:solidFill>
                  <a:srgbClr val="333399"/>
                </a:solidFill>
                <a:latin typeface="Bookman Old Style" panose="02050604050505020204" pitchFamily="18" charset="0"/>
              </a:rPr>
              <a:t>2025 </a:t>
            </a:r>
            <a:r>
              <a:rPr lang="ru-RU" altLang="ru-RU" sz="2000" b="1" dirty="0">
                <a:solidFill>
                  <a:srgbClr val="333399"/>
                </a:solidFill>
                <a:latin typeface="Bookman Old Style" panose="02050604050505020204" pitchFamily="18" charset="0"/>
              </a:rPr>
              <a:t>год плановый период </a:t>
            </a:r>
            <a:r>
              <a:rPr lang="ru-RU" altLang="ru-RU" sz="2000" b="1" dirty="0" smtClean="0">
                <a:solidFill>
                  <a:srgbClr val="333399"/>
                </a:solidFill>
                <a:latin typeface="Bookman Old Style" panose="02050604050505020204" pitchFamily="18" charset="0"/>
              </a:rPr>
              <a:t>2026 </a:t>
            </a:r>
            <a:r>
              <a:rPr lang="ru-RU" altLang="ru-RU" sz="2000" b="1" dirty="0">
                <a:solidFill>
                  <a:srgbClr val="333399"/>
                </a:solidFill>
                <a:latin typeface="Bookman Old Style" panose="02050604050505020204" pitchFamily="18" charset="0"/>
              </a:rPr>
              <a:t>и </a:t>
            </a:r>
            <a:r>
              <a:rPr lang="ru-RU" altLang="ru-RU" sz="2000" b="1" dirty="0" smtClean="0">
                <a:solidFill>
                  <a:srgbClr val="333399"/>
                </a:solidFill>
                <a:latin typeface="Bookman Old Style" panose="02050604050505020204" pitchFamily="18" charset="0"/>
              </a:rPr>
              <a:t>2027 </a:t>
            </a:r>
            <a:r>
              <a:rPr lang="ru-RU" altLang="ru-RU" sz="2000" b="1" dirty="0">
                <a:solidFill>
                  <a:srgbClr val="333399"/>
                </a:solidFill>
                <a:latin typeface="Bookman Old Style" panose="02050604050505020204" pitchFamily="18" charset="0"/>
              </a:rPr>
              <a:t>годы</a:t>
            </a:r>
          </a:p>
        </p:txBody>
      </p:sp>
      <p:graphicFrame>
        <p:nvGraphicFramePr>
          <p:cNvPr id="2" name="Таблица 1"/>
          <p:cNvGraphicFramePr>
            <a:graphicFrameLocks noGrp="1"/>
          </p:cNvGraphicFramePr>
          <p:nvPr>
            <p:extLst>
              <p:ext uri="{D42A27DB-BD31-4B8C-83A1-F6EECF244321}">
                <p14:modId xmlns:p14="http://schemas.microsoft.com/office/powerpoint/2010/main" val="2600891960"/>
              </p:ext>
            </p:extLst>
          </p:nvPr>
        </p:nvGraphicFramePr>
        <p:xfrm>
          <a:off x="417290" y="1268761"/>
          <a:ext cx="9217024" cy="4976459"/>
        </p:xfrm>
        <a:graphic>
          <a:graphicData uri="http://schemas.openxmlformats.org/drawingml/2006/table">
            <a:tbl>
              <a:tblPr/>
              <a:tblGrid>
                <a:gridCol w="3288189">
                  <a:extLst>
                    <a:ext uri="{9D8B030D-6E8A-4147-A177-3AD203B41FA5}">
                      <a16:colId xmlns:a16="http://schemas.microsoft.com/office/drawing/2014/main" val="20000"/>
                    </a:ext>
                  </a:extLst>
                </a:gridCol>
                <a:gridCol w="1000753">
                  <a:extLst>
                    <a:ext uri="{9D8B030D-6E8A-4147-A177-3AD203B41FA5}">
                      <a16:colId xmlns:a16="http://schemas.microsoft.com/office/drawing/2014/main" val="20001"/>
                    </a:ext>
                  </a:extLst>
                </a:gridCol>
                <a:gridCol w="740053">
                  <a:extLst>
                    <a:ext uri="{9D8B030D-6E8A-4147-A177-3AD203B41FA5}">
                      <a16:colId xmlns:a16="http://schemas.microsoft.com/office/drawing/2014/main" val="20002"/>
                    </a:ext>
                  </a:extLst>
                </a:gridCol>
                <a:gridCol w="765283">
                  <a:extLst>
                    <a:ext uri="{9D8B030D-6E8A-4147-A177-3AD203B41FA5}">
                      <a16:colId xmlns:a16="http://schemas.microsoft.com/office/drawing/2014/main" val="20003"/>
                    </a:ext>
                  </a:extLst>
                </a:gridCol>
                <a:gridCol w="773692">
                  <a:extLst>
                    <a:ext uri="{9D8B030D-6E8A-4147-A177-3AD203B41FA5}">
                      <a16:colId xmlns:a16="http://schemas.microsoft.com/office/drawing/2014/main" val="20004"/>
                    </a:ext>
                  </a:extLst>
                </a:gridCol>
                <a:gridCol w="866197">
                  <a:extLst>
                    <a:ext uri="{9D8B030D-6E8A-4147-A177-3AD203B41FA5}">
                      <a16:colId xmlns:a16="http://schemas.microsoft.com/office/drawing/2014/main" val="20005"/>
                    </a:ext>
                  </a:extLst>
                </a:gridCol>
                <a:gridCol w="908248">
                  <a:extLst>
                    <a:ext uri="{9D8B030D-6E8A-4147-A177-3AD203B41FA5}">
                      <a16:colId xmlns:a16="http://schemas.microsoft.com/office/drawing/2014/main" val="20006"/>
                    </a:ext>
                  </a:extLst>
                </a:gridCol>
                <a:gridCol w="874609">
                  <a:extLst>
                    <a:ext uri="{9D8B030D-6E8A-4147-A177-3AD203B41FA5}">
                      <a16:colId xmlns:a16="http://schemas.microsoft.com/office/drawing/2014/main" val="20007"/>
                    </a:ext>
                  </a:extLst>
                </a:gridCol>
              </a:tblGrid>
              <a:tr h="225857">
                <a:tc rowSpan="2">
                  <a:txBody>
                    <a:bodyPr/>
                    <a:lstStyle/>
                    <a:p>
                      <a:pPr algn="ctr" fontAlgn="ctr"/>
                      <a:r>
                        <a:rPr lang="ru-RU" sz="1000" b="1" i="0" u="none" strike="noStrike" dirty="0">
                          <a:solidFill>
                            <a:schemeClr val="accent1">
                              <a:lumMod val="75000"/>
                            </a:schemeClr>
                          </a:solidFill>
                          <a:effectLst/>
                          <a:latin typeface="Times New Roman"/>
                        </a:rPr>
                        <a:t>Показатели</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ru-RU" sz="1000" b="1" i="0" u="none" strike="noStrike">
                          <a:solidFill>
                            <a:schemeClr val="accent1">
                              <a:lumMod val="75000"/>
                            </a:schemeClr>
                          </a:solidFill>
                          <a:effectLst/>
                          <a:latin typeface="Times New Roman"/>
                        </a:rPr>
                        <a:t>Единица измерения</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отчёт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отчёт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оценка</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ctr"/>
                      <a:r>
                        <a:rPr lang="ru-RU" sz="1000" b="1" i="0" u="none" strike="noStrike">
                          <a:solidFill>
                            <a:schemeClr val="accent1">
                              <a:lumMod val="75000"/>
                            </a:schemeClr>
                          </a:solidFill>
                          <a:effectLst/>
                          <a:latin typeface="Times New Roman"/>
                        </a:rPr>
                        <a:t>прогноз</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0"/>
                  </a:ext>
                </a:extLst>
              </a:tr>
              <a:tr h="225857">
                <a:tc vMerge="1">
                  <a:txBody>
                    <a:bodyPr/>
                    <a:lstStyle/>
                    <a:p>
                      <a:endParaRPr lang="ru-RU"/>
                    </a:p>
                  </a:txBody>
                  <a:tcPr/>
                </a:tc>
                <a:tc vMerge="1">
                  <a:txBody>
                    <a:bodyPr/>
                    <a:lstStyle/>
                    <a:p>
                      <a:endParaRPr lang="ru-RU"/>
                    </a:p>
                  </a:txBody>
                  <a:tcPr/>
                </a:tc>
                <a:tc>
                  <a:txBody>
                    <a:bodyPr/>
                    <a:lstStyle/>
                    <a:p>
                      <a:pPr algn="ctr" fontAlgn="ctr"/>
                      <a:r>
                        <a:rPr lang="ru-RU" sz="1000" b="1" i="0" u="none" strike="noStrike" dirty="0" smtClean="0">
                          <a:solidFill>
                            <a:schemeClr val="accent1">
                              <a:lumMod val="75000"/>
                            </a:schemeClr>
                          </a:solidFill>
                          <a:effectLst/>
                          <a:latin typeface="Times New Roman"/>
                        </a:rPr>
                        <a:t>2022</a:t>
                      </a:r>
                      <a:endParaRPr lang="ru-RU" sz="1000" b="1" i="0" u="none" strike="noStrike" dirty="0">
                        <a:solidFill>
                          <a:schemeClr val="accent1">
                            <a:lumMod val="75000"/>
                          </a:schemeClr>
                        </a:solidFill>
                        <a:effectLst/>
                        <a:latin typeface="Times New Roman"/>
                      </a:endParaRP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2023</a:t>
                      </a:r>
                      <a:endParaRPr lang="ru-RU" sz="1000" b="1" i="0" u="none" strike="noStrike" dirty="0">
                        <a:solidFill>
                          <a:schemeClr val="accent1">
                            <a:lumMod val="75000"/>
                          </a:schemeClr>
                        </a:solidFill>
                        <a:effectLst/>
                        <a:latin typeface="Times New Roman"/>
                      </a:endParaRP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2024</a:t>
                      </a:r>
                      <a:endParaRPr lang="ru-RU" sz="1000" b="1" i="0" u="none" strike="noStrike" dirty="0">
                        <a:solidFill>
                          <a:schemeClr val="accent1">
                            <a:lumMod val="75000"/>
                          </a:schemeClr>
                        </a:solidFill>
                        <a:effectLst/>
                        <a:latin typeface="Times New Roman"/>
                      </a:endParaRP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2025</a:t>
                      </a:r>
                      <a:endParaRPr lang="ru-RU" sz="1000" b="1" i="0" u="none" strike="noStrike" dirty="0">
                        <a:solidFill>
                          <a:schemeClr val="accent1">
                            <a:lumMod val="75000"/>
                          </a:schemeClr>
                        </a:solidFill>
                        <a:effectLst/>
                        <a:latin typeface="Times New Roman"/>
                      </a:endParaRP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2026</a:t>
                      </a:r>
                      <a:endParaRPr lang="ru-RU" sz="1000" b="1" i="0" u="none" strike="noStrike" dirty="0">
                        <a:solidFill>
                          <a:schemeClr val="accent1">
                            <a:lumMod val="75000"/>
                          </a:schemeClr>
                        </a:solidFill>
                        <a:effectLst/>
                        <a:latin typeface="Times New Roman"/>
                      </a:endParaRP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2027</a:t>
                      </a:r>
                      <a:endParaRPr lang="ru-RU" sz="1000" b="1" i="0" u="none" strike="noStrike" dirty="0">
                        <a:solidFill>
                          <a:schemeClr val="accent1">
                            <a:lumMod val="75000"/>
                          </a:schemeClr>
                        </a:solidFill>
                        <a:effectLst/>
                        <a:latin typeface="Times New Roman"/>
                      </a:endParaRP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25857">
                <a:tc>
                  <a:txBody>
                    <a:bodyPr/>
                    <a:lstStyle/>
                    <a:p>
                      <a:pPr algn="ctr" fontAlgn="ctr"/>
                      <a:r>
                        <a:rPr lang="ru-RU" sz="1000" b="1" i="0" u="none" strike="noStrike">
                          <a:solidFill>
                            <a:schemeClr val="accent1">
                              <a:lumMod val="75000"/>
                            </a:schemeClr>
                          </a:solidFill>
                          <a:effectLst/>
                          <a:latin typeface="Times New Roman"/>
                        </a:rPr>
                        <a:t>  Демографические показатели</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7">
                  <a:txBody>
                    <a:bodyPr/>
                    <a:lstStyle/>
                    <a:p>
                      <a:pPr algn="ctr" fontAlgn="ctr"/>
                      <a:r>
                        <a:rPr lang="ru-RU" sz="1000" b="1"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2"/>
                  </a:ext>
                </a:extLst>
              </a:tr>
              <a:tr h="451717">
                <a:tc>
                  <a:txBody>
                    <a:bodyPr/>
                    <a:lstStyle/>
                    <a:p>
                      <a:pPr algn="l" fontAlgn="ctr"/>
                      <a:r>
                        <a:rPr lang="ru-RU" sz="1000" b="0" i="0" u="none" strike="noStrike">
                          <a:solidFill>
                            <a:schemeClr val="accent1">
                              <a:lumMod val="75000"/>
                            </a:schemeClr>
                          </a:solidFill>
                          <a:effectLst/>
                          <a:latin typeface="Times New Roman"/>
                        </a:rPr>
                        <a:t>Численность постоянного населения (среднегодовая)</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человек</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accent1">
                              <a:lumMod val="75000"/>
                            </a:schemeClr>
                          </a:solidFill>
                          <a:effectLst/>
                          <a:latin typeface="Times New Roman"/>
                        </a:rPr>
                        <a:t>0,7</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accent1">
                              <a:lumMod val="75000"/>
                            </a:schemeClr>
                          </a:solidFill>
                          <a:effectLst/>
                          <a:latin typeface="Times New Roman"/>
                        </a:rPr>
                        <a:t>0,7</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accent1">
                              <a:lumMod val="75000"/>
                            </a:schemeClr>
                          </a:solidFill>
                          <a:effectLst/>
                          <a:latin typeface="Times New Roman"/>
                        </a:rPr>
                        <a:t>0,7</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accent1">
                              <a:lumMod val="75000"/>
                            </a:schemeClr>
                          </a:solidFill>
                          <a:effectLst/>
                          <a:latin typeface="Times New Roman"/>
                        </a:rPr>
                        <a:t>0,7</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accent1">
                              <a:lumMod val="75000"/>
                            </a:schemeClr>
                          </a:solidFill>
                          <a:effectLst/>
                          <a:latin typeface="Times New Roman"/>
                        </a:rPr>
                        <a:t>0,7</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accent1">
                              <a:lumMod val="75000"/>
                            </a:schemeClr>
                          </a:solidFill>
                          <a:effectLst/>
                          <a:latin typeface="Times New Roman"/>
                        </a:rPr>
                        <a:t>0,7</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129288">
                <a:tc>
                  <a:txBody>
                    <a:bodyPr/>
                    <a:lstStyle/>
                    <a:p>
                      <a:pPr algn="just" fontAlgn="ctr"/>
                      <a:r>
                        <a:rPr lang="ru-RU" sz="1000" b="1" i="0" u="none" strike="noStrike">
                          <a:solidFill>
                            <a:schemeClr val="accent1">
                              <a:lumMod val="75000"/>
                            </a:schemeClr>
                          </a:solidFill>
                          <a:effectLst/>
                          <a:latin typeface="Times New Roman"/>
                        </a:rPr>
                        <a:t>Объем отгруженных товаров собственного производства, (работ, услуг) по чистым видам экономической деятельности в Чукотском муниципальном районе</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bg2">
                              <a:lumMod val="25000"/>
                            </a:schemeClr>
                          </a:solidFill>
                          <a:effectLst/>
                          <a:latin typeface="Times New Roman"/>
                        </a:rPr>
                        <a:t>тыс. руб</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21492,3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26077,5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23784,9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23784,9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23784,9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23784,9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25857">
                <a:tc>
                  <a:txBody>
                    <a:bodyPr/>
                    <a:lstStyle/>
                    <a:p>
                      <a:pPr algn="ctr" fontAlgn="ctr"/>
                      <a:r>
                        <a:rPr lang="ru-RU" sz="1000" b="0" i="0" u="none" strike="noStrike">
                          <a:solidFill>
                            <a:schemeClr val="accent1">
                              <a:lumMod val="75000"/>
                            </a:schemeClr>
                          </a:solidFill>
                          <a:effectLst/>
                          <a:latin typeface="Times New Roman"/>
                        </a:rPr>
                        <a:t>% к предыдущему году</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bg2">
                              <a:lumMod val="25000"/>
                            </a:schemeClr>
                          </a:solidFill>
                          <a:effectLst/>
                          <a:latin typeface="Times New Roman"/>
                        </a:rPr>
                        <a:t>%</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105,2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121,3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91,2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677575">
                <a:tc>
                  <a:txBody>
                    <a:bodyPr/>
                    <a:lstStyle/>
                    <a:p>
                      <a:pPr algn="just" fontAlgn="ctr"/>
                      <a:r>
                        <a:rPr lang="ru-RU" sz="1000" b="0" i="0" u="none" strike="noStrike" dirty="0">
                          <a:solidFill>
                            <a:schemeClr val="accent1">
                              <a:lumMod val="75000"/>
                            </a:schemeClr>
                          </a:solidFill>
                          <a:effectLst/>
                          <a:latin typeface="Times New Roman"/>
                        </a:rPr>
                        <a:t>Объем отгруженных товаров собственного производства, выполненных работ и услуг собственными силами -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bg2">
                              <a:lumMod val="25000"/>
                            </a:schemeClr>
                          </a:solidFill>
                          <a:effectLst/>
                          <a:latin typeface="Times New Roman"/>
                        </a:rPr>
                        <a:t>тыс. руб.</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24492,3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26077,5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23784,9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23784,9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23784,9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23784,9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25857">
                <a:tc>
                  <a:txBody>
                    <a:bodyPr/>
                    <a:lstStyle/>
                    <a:p>
                      <a:pPr algn="ctr" fontAlgn="ctr"/>
                      <a:r>
                        <a:rPr lang="ru-RU" sz="1000" b="0" i="0" u="none" strike="noStrike">
                          <a:solidFill>
                            <a:schemeClr val="accent1">
                              <a:lumMod val="75000"/>
                            </a:schemeClr>
                          </a:solidFill>
                          <a:effectLst/>
                          <a:latin typeface="Times New Roman"/>
                        </a:rPr>
                        <a:t>% к предыдущему году</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bg2">
                              <a:lumMod val="25000"/>
                            </a:schemeClr>
                          </a:solidFill>
                          <a:effectLst/>
                          <a:latin typeface="Times New Roman"/>
                        </a:rPr>
                        <a:t>%</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133,9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121,3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91,2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25857">
                <a:tc>
                  <a:txBody>
                    <a:bodyPr/>
                    <a:lstStyle/>
                    <a:p>
                      <a:pPr algn="ctr" fontAlgn="ctr"/>
                      <a:r>
                        <a:rPr lang="ru-RU" sz="1000" b="1" i="0" u="none" strike="noStrike" dirty="0">
                          <a:solidFill>
                            <a:schemeClr val="accent1">
                              <a:lumMod val="75000"/>
                            </a:schemeClr>
                          </a:solidFill>
                          <a:effectLst/>
                          <a:latin typeface="Times New Roman"/>
                        </a:rPr>
                        <a:t>   Рынок товаров и услуг</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25857">
                <a:tc>
                  <a:txBody>
                    <a:bodyPr/>
                    <a:lstStyle/>
                    <a:p>
                      <a:pPr algn="l" fontAlgn="ctr"/>
                      <a:r>
                        <a:rPr lang="ru-RU" sz="1000" b="0" i="0" u="none" strike="noStrike">
                          <a:solidFill>
                            <a:schemeClr val="accent1">
                              <a:lumMod val="75000"/>
                            </a:schemeClr>
                          </a:solidFill>
                          <a:effectLst/>
                          <a:latin typeface="Times New Roman"/>
                        </a:rPr>
                        <a:t>Объем платных услуг населению - </a:t>
                      </a:r>
                      <a:r>
                        <a:rPr lang="ru-RU" sz="1000" b="1" i="0" u="none" strike="noStrike">
                          <a:solidFill>
                            <a:schemeClr val="accent1">
                              <a:lumMod val="75000"/>
                            </a:schemeClr>
                          </a:solidFill>
                          <a:effectLst/>
                          <a:latin typeface="Times New Roman"/>
                        </a:rPr>
                        <a:t>всего</a:t>
                      </a:r>
                      <a:endParaRPr lang="ru-RU" sz="1000" b="0" i="0" u="none" strike="noStrike">
                        <a:solidFill>
                          <a:schemeClr val="accent1">
                            <a:lumMod val="75000"/>
                          </a:schemeClr>
                        </a:solidFill>
                        <a:effectLst/>
                        <a:latin typeface="Times New Roman"/>
                      </a:endParaRP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bg2">
                              <a:lumMod val="25000"/>
                            </a:schemeClr>
                          </a:solidFill>
                          <a:effectLst/>
                          <a:latin typeface="Times New Roman"/>
                        </a:rPr>
                        <a:t>тыс. руб.</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12759,4</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12906,7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12833,1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12833,1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12833,1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12833,1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463972">
                <a:tc>
                  <a:txBody>
                    <a:bodyPr/>
                    <a:lstStyle/>
                    <a:p>
                      <a:pPr algn="l" fontAlgn="ctr"/>
                      <a:r>
                        <a:rPr lang="ru-RU" sz="1000" b="0" i="0" u="none" strike="noStrike">
                          <a:solidFill>
                            <a:schemeClr val="accent1">
                              <a:lumMod val="75000"/>
                            </a:schemeClr>
                          </a:solidFill>
                          <a:effectLst/>
                          <a:latin typeface="Times New Roman"/>
                        </a:rPr>
                        <a:t>Бытовые услуги</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bg2">
                              <a:lumMod val="25000"/>
                            </a:schemeClr>
                          </a:solidFill>
                          <a:effectLst/>
                          <a:latin typeface="Times New Roman"/>
                        </a:rPr>
                        <a:t>тыс. руб.</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2049,3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2178,2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2113,7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2113,7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2113,7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2113,7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336454">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ru-RU" sz="1000" b="0" i="0" u="none" strike="noStrike" dirty="0">
                          <a:solidFill>
                            <a:schemeClr val="accent1">
                              <a:lumMod val="75000"/>
                            </a:schemeClr>
                          </a:solidFill>
                          <a:effectLst/>
                          <a:latin typeface="Times New Roman"/>
                        </a:rPr>
                        <a:t>Коммунальные, жилищные  услуги</a:t>
                      </a:r>
                    </a:p>
                    <a:p>
                      <a:pPr algn="l" fontAlgn="ctr"/>
                      <a:endParaRPr lang="ru-RU" sz="1000" b="0" i="0" u="none" strike="noStrike" dirty="0">
                        <a:solidFill>
                          <a:schemeClr val="accent1">
                            <a:lumMod val="75000"/>
                          </a:schemeClr>
                        </a:solidFill>
                        <a:effectLst/>
                        <a:latin typeface="Times New Roman"/>
                      </a:endParaRP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ru-RU" sz="1000" b="0" i="0" u="none" strike="noStrike" dirty="0">
                        <a:solidFill>
                          <a:schemeClr val="bg2">
                            <a:lumMod val="25000"/>
                          </a:schemeClr>
                        </a:solidFill>
                        <a:effectLst/>
                        <a:latin typeface="Times New Roman"/>
                      </a:endParaRP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10710,1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 </a:t>
                      </a:r>
                      <a:r>
                        <a:rPr lang="ru-RU" sz="1200" b="0" i="0" u="none" strike="noStrike" dirty="0" smtClean="0">
                          <a:solidFill>
                            <a:schemeClr val="bg2">
                              <a:lumMod val="25000"/>
                            </a:schemeClr>
                          </a:solidFill>
                          <a:effectLst/>
                          <a:latin typeface="Times New Roman" panose="02020603050405020304" pitchFamily="18" charset="0"/>
                        </a:rPr>
                        <a:t>728,6</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10719,3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10719,3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10719,3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10719,3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336454">
                <a:tc>
                  <a:txBody>
                    <a:bodyPr/>
                    <a:lstStyle/>
                    <a:p>
                      <a:pPr algn="ctr" fontAlgn="ctr"/>
                      <a:r>
                        <a:rPr lang="ru-RU" sz="1000" b="0" i="0" u="none" strike="noStrike" dirty="0">
                          <a:solidFill>
                            <a:schemeClr val="accent1">
                              <a:lumMod val="75000"/>
                            </a:schemeClr>
                          </a:solidFill>
                          <a:effectLst/>
                          <a:latin typeface="Times New Roman"/>
                        </a:rPr>
                        <a:t>% к предыдущему году</a:t>
                      </a:r>
                    </a:p>
                    <a:p>
                      <a:pPr algn="ctr" fontAlgn="ctr"/>
                      <a:endParaRPr lang="ru-RU" sz="1000" b="0" i="0" u="none" strike="noStrike" dirty="0">
                        <a:solidFill>
                          <a:schemeClr val="accent1">
                            <a:lumMod val="75000"/>
                          </a:schemeClr>
                        </a:solidFill>
                        <a:effectLst/>
                        <a:latin typeface="Times New Roman"/>
                      </a:endParaRP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bg2">
                              <a:lumMod val="25000"/>
                            </a:schemeClr>
                          </a:solidFill>
                          <a:effectLst/>
                          <a:latin typeface="Times New Roman"/>
                        </a:rPr>
                        <a:t>%</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125,1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101,2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99,4</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1" fill="hold" grpId="0" nodeType="afterEffect">
                                  <p:stCondLst>
                                    <p:cond delay="0"/>
                                  </p:stCondLst>
                                  <p:childTnLst>
                                    <p:set>
                                      <p:cBhvr>
                                        <p:cTn id="6" dur="1" fill="hold">
                                          <p:stCondLst>
                                            <p:cond delay="0"/>
                                          </p:stCondLst>
                                        </p:cTn>
                                        <p:tgtEl>
                                          <p:spTgt spid="16386"/>
                                        </p:tgtEl>
                                        <p:attrNameLst>
                                          <p:attrName>style.visibility</p:attrName>
                                        </p:attrNameLst>
                                      </p:cBhvr>
                                      <p:to>
                                        <p:strVal val="visible"/>
                                      </p:to>
                                    </p:set>
                                    <p:anim calcmode="lin" valueType="num">
                                      <p:cBhvr additive="base">
                                        <p:cTn id="7" dur="5000" fill="hold"/>
                                        <p:tgtEl>
                                          <p:spTgt spid="16386"/>
                                        </p:tgtEl>
                                        <p:attrNameLst>
                                          <p:attrName>ppt_x</p:attrName>
                                        </p:attrNameLst>
                                      </p:cBhvr>
                                      <p:tavLst>
                                        <p:tav tm="0">
                                          <p:val>
                                            <p:strVal val="#ppt_x"/>
                                          </p:val>
                                        </p:tav>
                                        <p:tav tm="100000">
                                          <p:val>
                                            <p:strVal val="#ppt_x"/>
                                          </p:val>
                                        </p:tav>
                                      </p:tavLst>
                                    </p:anim>
                                    <p:anim calcmode="lin" valueType="num">
                                      <p:cBhvr additive="base">
                                        <p:cTn id="8" dur="5000" fill="hold"/>
                                        <p:tgtEl>
                                          <p:spTgt spid="1638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355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6F1A1F7D-97D7-45D1-8D24-6869E586A543}"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9</a:t>
            </a:fld>
            <a:endParaRPr lang="ru-RU" altLang="ru-RU" sz="1400">
              <a:solidFill>
                <a:srgbClr val="000000"/>
              </a:solidFill>
              <a:latin typeface="Times New Roman" panose="02020603050405020304" pitchFamily="18"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3557189763"/>
              </p:ext>
            </p:extLst>
          </p:nvPr>
        </p:nvGraphicFramePr>
        <p:xfrm>
          <a:off x="488950" y="404813"/>
          <a:ext cx="8921751" cy="5840412"/>
        </p:xfrm>
        <a:graphic>
          <a:graphicData uri="http://schemas.openxmlformats.org/drawingml/2006/table">
            <a:tbl>
              <a:tblPr/>
              <a:tblGrid>
                <a:gridCol w="3182851">
                  <a:extLst>
                    <a:ext uri="{9D8B030D-6E8A-4147-A177-3AD203B41FA5}">
                      <a16:colId xmlns:a16="http://schemas.microsoft.com/office/drawing/2014/main" val="20000"/>
                    </a:ext>
                  </a:extLst>
                </a:gridCol>
                <a:gridCol w="968693">
                  <a:extLst>
                    <a:ext uri="{9D8B030D-6E8A-4147-A177-3AD203B41FA5}">
                      <a16:colId xmlns:a16="http://schemas.microsoft.com/office/drawing/2014/main" val="20001"/>
                    </a:ext>
                  </a:extLst>
                </a:gridCol>
                <a:gridCol w="745348">
                  <a:extLst>
                    <a:ext uri="{9D8B030D-6E8A-4147-A177-3AD203B41FA5}">
                      <a16:colId xmlns:a16="http://schemas.microsoft.com/office/drawing/2014/main" val="20002"/>
                    </a:ext>
                  </a:extLst>
                </a:gridCol>
                <a:gridCol w="720080">
                  <a:extLst>
                    <a:ext uri="{9D8B030D-6E8A-4147-A177-3AD203B41FA5}">
                      <a16:colId xmlns:a16="http://schemas.microsoft.com/office/drawing/2014/main" val="20003"/>
                    </a:ext>
                  </a:extLst>
                </a:gridCol>
                <a:gridCol w="648072">
                  <a:extLst>
                    <a:ext uri="{9D8B030D-6E8A-4147-A177-3AD203B41FA5}">
                      <a16:colId xmlns:a16="http://schemas.microsoft.com/office/drawing/2014/main" val="20004"/>
                    </a:ext>
                  </a:extLst>
                </a:gridCol>
                <a:gridCol w="930968">
                  <a:extLst>
                    <a:ext uri="{9D8B030D-6E8A-4147-A177-3AD203B41FA5}">
                      <a16:colId xmlns:a16="http://schemas.microsoft.com/office/drawing/2014/main" val="20005"/>
                    </a:ext>
                  </a:extLst>
                </a:gridCol>
                <a:gridCol w="879150">
                  <a:extLst>
                    <a:ext uri="{9D8B030D-6E8A-4147-A177-3AD203B41FA5}">
                      <a16:colId xmlns:a16="http://schemas.microsoft.com/office/drawing/2014/main" val="20006"/>
                    </a:ext>
                  </a:extLst>
                </a:gridCol>
                <a:gridCol w="846589">
                  <a:extLst>
                    <a:ext uri="{9D8B030D-6E8A-4147-A177-3AD203B41FA5}">
                      <a16:colId xmlns:a16="http://schemas.microsoft.com/office/drawing/2014/main" val="20007"/>
                    </a:ext>
                  </a:extLst>
                </a:gridCol>
              </a:tblGrid>
              <a:tr h="208586">
                <a:tc rowSpan="2">
                  <a:txBody>
                    <a:bodyPr/>
                    <a:lstStyle/>
                    <a:p>
                      <a:pPr algn="ctr" fontAlgn="ctr"/>
                      <a:r>
                        <a:rPr lang="ru-RU" sz="1000" b="1" i="0" u="none" strike="noStrike" dirty="0">
                          <a:solidFill>
                            <a:schemeClr val="accent1">
                              <a:lumMod val="75000"/>
                            </a:schemeClr>
                          </a:solidFill>
                          <a:effectLst/>
                          <a:latin typeface="Times New Roman"/>
                        </a:rPr>
                        <a:t>Показатели</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ru-RU" sz="1000" b="1" i="0" u="none" strike="noStrike">
                          <a:solidFill>
                            <a:schemeClr val="accent1">
                              <a:lumMod val="75000"/>
                            </a:schemeClr>
                          </a:solidFill>
                          <a:effectLst/>
                          <a:latin typeface="Times New Roman"/>
                        </a:rPr>
                        <a:t>Единица измерения</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отчёт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отчёт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оценка</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ctr"/>
                      <a:r>
                        <a:rPr lang="ru-RU" sz="1000" b="1" i="0" u="none" strike="noStrike">
                          <a:solidFill>
                            <a:schemeClr val="accent1">
                              <a:lumMod val="75000"/>
                            </a:schemeClr>
                          </a:solidFill>
                          <a:effectLst/>
                          <a:latin typeface="Times New Roman"/>
                        </a:rPr>
                        <a:t>прогноз</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0"/>
                  </a:ext>
                </a:extLst>
              </a:tr>
              <a:tr h="208586">
                <a:tc vMerge="1">
                  <a:txBody>
                    <a:bodyPr/>
                    <a:lstStyle/>
                    <a:p>
                      <a:endParaRPr lang="ru-RU"/>
                    </a:p>
                  </a:txBody>
                  <a:tcPr/>
                </a:tc>
                <a:tc vMerge="1">
                  <a:txBody>
                    <a:bodyPr/>
                    <a:lstStyle/>
                    <a:p>
                      <a:endParaRPr lang="ru-RU"/>
                    </a:p>
                  </a:txBody>
                  <a:tcPr/>
                </a:tc>
                <a:tc>
                  <a:txBody>
                    <a:bodyPr/>
                    <a:lstStyle/>
                    <a:p>
                      <a:pPr algn="ctr" fontAlgn="ctr"/>
                      <a:r>
                        <a:rPr lang="ru-RU" sz="1000" b="1" i="0" u="none" strike="noStrike" dirty="0" smtClean="0">
                          <a:solidFill>
                            <a:schemeClr val="accent1">
                              <a:lumMod val="75000"/>
                            </a:schemeClr>
                          </a:solidFill>
                          <a:effectLst/>
                          <a:latin typeface="Times New Roman"/>
                        </a:rPr>
                        <a:t>2022</a:t>
                      </a:r>
                      <a:endParaRPr lang="ru-RU" sz="1000" b="1" i="0" u="none" strike="noStrike" dirty="0">
                        <a:solidFill>
                          <a:schemeClr val="accent1">
                            <a:lumMod val="75000"/>
                          </a:schemeClr>
                        </a:solidFill>
                        <a:effectLst/>
                        <a:latin typeface="Times New Roman"/>
                      </a:endParaRP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2023</a:t>
                      </a:r>
                      <a:endParaRPr lang="ru-RU" sz="1000" b="1" i="0" u="none" strike="noStrike" dirty="0">
                        <a:solidFill>
                          <a:schemeClr val="accent1">
                            <a:lumMod val="75000"/>
                          </a:schemeClr>
                        </a:solidFill>
                        <a:effectLst/>
                        <a:latin typeface="Times New Roman"/>
                      </a:endParaRP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2024</a:t>
                      </a:r>
                      <a:endParaRPr lang="ru-RU" sz="1000" b="1" i="0" u="none" strike="noStrike" dirty="0">
                        <a:solidFill>
                          <a:schemeClr val="accent1">
                            <a:lumMod val="75000"/>
                          </a:schemeClr>
                        </a:solidFill>
                        <a:effectLst/>
                        <a:latin typeface="Times New Roman"/>
                      </a:endParaRP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2025</a:t>
                      </a:r>
                      <a:endParaRPr lang="ru-RU" sz="1000" b="1" i="0" u="none" strike="noStrike" dirty="0">
                        <a:solidFill>
                          <a:schemeClr val="accent1">
                            <a:lumMod val="75000"/>
                          </a:schemeClr>
                        </a:solidFill>
                        <a:effectLst/>
                        <a:latin typeface="Times New Roman"/>
                      </a:endParaRP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2026</a:t>
                      </a:r>
                      <a:endParaRPr lang="ru-RU" sz="1000" b="1" i="0" u="none" strike="noStrike" dirty="0">
                        <a:solidFill>
                          <a:schemeClr val="accent1">
                            <a:lumMod val="75000"/>
                          </a:schemeClr>
                        </a:solidFill>
                        <a:effectLst/>
                        <a:latin typeface="Times New Roman"/>
                      </a:endParaRP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2027</a:t>
                      </a:r>
                      <a:endParaRPr lang="ru-RU" sz="1000" b="1" i="0" u="none" strike="noStrike" dirty="0">
                        <a:solidFill>
                          <a:schemeClr val="accent1">
                            <a:lumMod val="75000"/>
                          </a:schemeClr>
                        </a:solidFill>
                        <a:effectLst/>
                        <a:latin typeface="Times New Roman"/>
                      </a:endParaRP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08586">
                <a:tc>
                  <a:txBody>
                    <a:bodyPr/>
                    <a:lstStyle/>
                    <a:p>
                      <a:pPr algn="ctr" fontAlgn="ctr"/>
                      <a:r>
                        <a:rPr lang="ru-RU" sz="1000" b="1" i="0" u="none" strike="noStrike">
                          <a:solidFill>
                            <a:schemeClr val="accent1">
                              <a:lumMod val="75000"/>
                            </a:schemeClr>
                          </a:solidFill>
                          <a:effectLst/>
                          <a:latin typeface="Times New Roman"/>
                        </a:rPr>
                        <a:t>  Денежные доходы и расходы населения</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000" b="0"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000" b="0"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25758">
                <a:tc>
                  <a:txBody>
                    <a:bodyPr/>
                    <a:lstStyle/>
                    <a:p>
                      <a:pPr algn="just" fontAlgn="ctr"/>
                      <a:r>
                        <a:rPr lang="ru-RU" sz="1000" b="0" i="0" u="none" strike="noStrike">
                          <a:solidFill>
                            <a:schemeClr val="accent1">
                              <a:lumMod val="75000"/>
                            </a:schemeClr>
                          </a:solidFill>
                          <a:effectLst/>
                          <a:latin typeface="Times New Roman"/>
                        </a:rPr>
                        <a:t>Средний размер назначенных месячных пенсий пенсионеров, состоящих на учете в отделениях Пенсионного фонда РФ</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руб.</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25452,59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26540,67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29035,11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30000,0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30000,0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30000,0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08586">
                <a:tc>
                  <a:txBody>
                    <a:bodyPr/>
                    <a:lstStyle/>
                    <a:p>
                      <a:pPr algn="ctr" fontAlgn="ctr"/>
                      <a:r>
                        <a:rPr lang="ru-RU" sz="1000" b="0" i="0" u="none" strike="noStrike">
                          <a:solidFill>
                            <a:schemeClr val="accent1">
                              <a:lumMod val="75000"/>
                            </a:schemeClr>
                          </a:solidFill>
                          <a:effectLst/>
                          <a:latin typeface="Times New Roman"/>
                        </a:rPr>
                        <a:t>% к предыдущему году</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104,00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104,27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109,40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103,32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17172">
                <a:tc>
                  <a:txBody>
                    <a:bodyPr/>
                    <a:lstStyle/>
                    <a:p>
                      <a:pPr algn="just" fontAlgn="ctr"/>
                      <a:r>
                        <a:rPr lang="ru-RU" sz="1000" b="0" i="0" u="none" strike="noStrike">
                          <a:solidFill>
                            <a:schemeClr val="accent1">
                              <a:lumMod val="75000"/>
                            </a:schemeClr>
                          </a:solidFill>
                          <a:effectLst/>
                          <a:latin typeface="Times New Roman"/>
                        </a:rPr>
                        <a:t>Величина прожиточного минимума в среднем на душу населения в месяц</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руб.</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31736,0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35938,0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39813,0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43500,0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43500,</a:t>
                      </a:r>
                      <a:r>
                        <a:rPr lang="ru-RU" sz="1200" b="0" i="0" u="none" strike="noStrike" dirty="0">
                          <a:solidFill>
                            <a:schemeClr val="bg2">
                              <a:lumMod val="25000"/>
                            </a:schemeClr>
                          </a:solidFill>
                          <a:effectLst/>
                          <a:latin typeface="Times New Roman" panose="02020603050405020304" pitchFamily="18" charset="0"/>
                        </a:rPr>
                        <a:t>0</a:t>
                      </a:r>
                      <a:endParaRPr lang="ru-RU" sz="1200" b="0" i="0" u="none" strike="noStrike" dirty="0" smtClean="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43500,0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08586">
                <a:tc>
                  <a:txBody>
                    <a:bodyPr/>
                    <a:lstStyle/>
                    <a:p>
                      <a:pPr algn="ctr" fontAlgn="ctr"/>
                      <a:r>
                        <a:rPr lang="ru-RU" sz="1000" b="1" i="0" u="none" strike="noStrike">
                          <a:solidFill>
                            <a:schemeClr val="accent1">
                              <a:lumMod val="75000"/>
                            </a:schemeClr>
                          </a:solidFill>
                          <a:effectLst/>
                          <a:latin typeface="Times New Roman"/>
                        </a:rPr>
                        <a:t>   Труд и занятость</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17172">
                <a:tc>
                  <a:txBody>
                    <a:bodyPr/>
                    <a:lstStyle/>
                    <a:p>
                      <a:pPr algn="just" fontAlgn="ctr"/>
                      <a:r>
                        <a:rPr lang="ru-RU" sz="1000" b="0" i="0" u="none" strike="noStrike" dirty="0">
                          <a:solidFill>
                            <a:schemeClr val="accent1">
                              <a:lumMod val="75000"/>
                            </a:schemeClr>
                          </a:solidFill>
                          <a:effectLst/>
                          <a:latin typeface="Times New Roman"/>
                        </a:rPr>
                        <a:t>Численность занятых в экономике (среднегодовая)</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 человек</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198,0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177,0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187,0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190,0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190,0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190,0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834346">
                <a:tc>
                  <a:txBody>
                    <a:bodyPr/>
                    <a:lstStyle/>
                    <a:p>
                      <a:pPr algn="just" fontAlgn="ctr"/>
                      <a:r>
                        <a:rPr lang="ru-RU" sz="1000" b="0" i="0" u="none" strike="noStrike">
                          <a:solidFill>
                            <a:schemeClr val="accent1">
                              <a:lumMod val="75000"/>
                            </a:schemeClr>
                          </a:solidFill>
                          <a:effectLst/>
                          <a:latin typeface="Times New Roman"/>
                        </a:rPr>
                        <a:t>Численность безработных, зарегистрированных в  государственных учреждениях службы занятости населения (на конец года)</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 человек</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08586">
                <a:tc>
                  <a:txBody>
                    <a:bodyPr/>
                    <a:lstStyle/>
                    <a:p>
                      <a:pPr algn="just" fontAlgn="ctr"/>
                      <a:r>
                        <a:rPr lang="ru-RU" sz="1000" b="0" i="0" u="none" strike="noStrike">
                          <a:solidFill>
                            <a:schemeClr val="accent1">
                              <a:lumMod val="75000"/>
                            </a:schemeClr>
                          </a:solidFill>
                          <a:effectLst/>
                          <a:latin typeface="Times New Roman"/>
                        </a:rPr>
                        <a:t>Уровень зарегистрированной безработицы</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12,6</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7,9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9,1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417172">
                <a:tc>
                  <a:txBody>
                    <a:bodyPr/>
                    <a:lstStyle/>
                    <a:p>
                      <a:pPr algn="just" fontAlgn="ctr"/>
                      <a:r>
                        <a:rPr lang="ru-RU" sz="1000" b="0" i="0" u="none" strike="noStrike">
                          <a:solidFill>
                            <a:schemeClr val="accent1">
                              <a:lumMod val="75000"/>
                            </a:schemeClr>
                          </a:solidFill>
                          <a:effectLst/>
                          <a:latin typeface="Times New Roman"/>
                        </a:rPr>
                        <a:t>Фонд начисленной заработной платы всех работников</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руб.</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417172">
                <a:tc>
                  <a:txBody>
                    <a:bodyPr/>
                    <a:lstStyle/>
                    <a:p>
                      <a:pPr algn="just" fontAlgn="ctr"/>
                      <a:r>
                        <a:rPr lang="ru-RU" sz="1000" b="0" i="0" u="none" strike="noStrike">
                          <a:solidFill>
                            <a:schemeClr val="accent1">
                              <a:lumMod val="75000"/>
                            </a:schemeClr>
                          </a:solidFill>
                          <a:effectLst/>
                          <a:latin typeface="Times New Roman"/>
                        </a:rPr>
                        <a:t>Среднемесячная заработная плата работников</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рублей</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208586">
                <a:tc>
                  <a:txBody>
                    <a:bodyPr/>
                    <a:lstStyle/>
                    <a:p>
                      <a:pPr algn="ctr" fontAlgn="ctr"/>
                      <a:r>
                        <a:rPr lang="ru-RU" sz="1000" b="1" i="0" u="none" strike="noStrike">
                          <a:solidFill>
                            <a:schemeClr val="accent1">
                              <a:lumMod val="75000"/>
                            </a:schemeClr>
                          </a:solidFill>
                          <a:effectLst/>
                          <a:latin typeface="Times New Roman"/>
                        </a:rPr>
                        <a:t>  Развитие социальной сферы</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417172">
                <a:tc>
                  <a:txBody>
                    <a:bodyPr/>
                    <a:lstStyle/>
                    <a:p>
                      <a:pPr algn="just" fontAlgn="ctr"/>
                      <a:r>
                        <a:rPr lang="ru-RU" sz="1000" b="0" i="0" u="none" strike="noStrike">
                          <a:solidFill>
                            <a:schemeClr val="accent1">
                              <a:lumMod val="75000"/>
                            </a:schemeClr>
                          </a:solidFill>
                          <a:effectLst/>
                          <a:latin typeface="Times New Roman"/>
                        </a:rPr>
                        <a:t>Численность детей в дошкольных образовательных учреждениях</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чел.</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0,043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0,042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834346">
                <a:tc>
                  <a:txBody>
                    <a:bodyPr/>
                    <a:lstStyle/>
                    <a:p>
                      <a:pPr algn="just" fontAlgn="ctr"/>
                      <a:r>
                        <a:rPr lang="ru-RU" sz="1000" b="0" i="0" u="none" strike="noStrike">
                          <a:solidFill>
                            <a:schemeClr val="accent1">
                              <a:lumMod val="75000"/>
                            </a:schemeClr>
                          </a:solidFill>
                          <a:effectLst/>
                          <a:latin typeface="Times New Roman"/>
                        </a:rPr>
                        <a:t>Численность обучающихся в общеобразовательных учреждениях (без вечерних (сменных) общеобразовательных учреждениях (на начало учебного года)</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чел.</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0,179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0,165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0,155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0,155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0,155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0,155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bl>
          </a:graphicData>
        </a:graphic>
      </p:graphicFrame>
    </p:spTree>
  </p:cSld>
  <p:clrMapOvr>
    <a:masterClrMapping/>
  </p:clrMapOvr>
  <p:transition spd="med"/>
</p:sld>
</file>

<file path=ppt/theme/theme1.xml><?xml version="1.0" encoding="utf-8"?>
<a:theme xmlns:a="http://schemas.openxmlformats.org/drawingml/2006/main" name="1_Тема Office">
  <a:themeElements>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Тема Office">
      <a:majorFont>
        <a:latin typeface="Times New Roman"/>
        <a:ea typeface="SimSun"/>
        <a:cs typeface="SimSun"/>
      </a:majorFont>
      <a:minorFont>
        <a:latin typeface="Times New Roman"/>
        <a:ea typeface="SimSun"/>
        <a:cs typeface="SimSu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lnDef>
  </a:objectDefaults>
  <a:extraClrSchemeLst>
    <a:extraClrScheme>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Тема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Тема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Тема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Тема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Тема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Тема Office">
  <a:themeElements>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Тема Office">
      <a:majorFont>
        <a:latin typeface="Times New Roman"/>
        <a:ea typeface="SimSun"/>
        <a:cs typeface="SimSun"/>
      </a:majorFont>
      <a:minorFont>
        <a:latin typeface="Times New Roman"/>
        <a:ea typeface="SimSun"/>
        <a:cs typeface="SimSu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lnDef>
  </a:objectDefaults>
  <a:extraClrSchemeLst>
    <a:extraClrScheme>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Тема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Тема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Тема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Тема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Тема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4.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7815</TotalTime>
  <Words>1971</Words>
  <Application>Microsoft Office PowerPoint</Application>
  <PresentationFormat>Произвольный</PresentationFormat>
  <Paragraphs>463</Paragraphs>
  <Slides>26</Slides>
  <Notes>25</Notes>
  <HiddenSlides>0</HiddenSlides>
  <MMClips>0</MMClips>
  <ScaleCrop>false</ScaleCrop>
  <HeadingPairs>
    <vt:vector size="6" baseType="variant">
      <vt:variant>
        <vt:lpstr>Использованные шрифты</vt:lpstr>
      </vt:variant>
      <vt:variant>
        <vt:i4>7</vt:i4>
      </vt:variant>
      <vt:variant>
        <vt:lpstr>Тема</vt:lpstr>
      </vt:variant>
      <vt:variant>
        <vt:i4>3</vt:i4>
      </vt:variant>
      <vt:variant>
        <vt:lpstr>Заголовки слайдов</vt:lpstr>
      </vt:variant>
      <vt:variant>
        <vt:i4>26</vt:i4>
      </vt:variant>
    </vt:vector>
  </HeadingPairs>
  <TitlesOfParts>
    <vt:vector size="36" baseType="lpstr">
      <vt:lpstr>SimSun</vt:lpstr>
      <vt:lpstr>Bookman Old Style</vt:lpstr>
      <vt:lpstr>Georgia</vt:lpstr>
      <vt:lpstr>Lucida Sans Unicode</vt:lpstr>
      <vt:lpstr>Times New Roman</vt:lpstr>
      <vt:lpstr>Trebuchet MS</vt:lpstr>
      <vt:lpstr>Wingdings</vt:lpstr>
      <vt:lpstr>1_Тема Office</vt:lpstr>
      <vt:lpstr>2_Тема Office</vt:lpstr>
      <vt:lpstr>Воздушный 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Бюджет для граждан на 2014 год</dc:title>
  <dc:creator>user</dc:creator>
  <cp:lastModifiedBy>ГуберскаяОльга</cp:lastModifiedBy>
  <cp:revision>710</cp:revision>
  <cp:lastPrinted>2020-12-22T03:47:06Z</cp:lastPrinted>
  <dcterms:created xsi:type="dcterms:W3CDTF">2013-10-23T10:56:41Z</dcterms:created>
  <dcterms:modified xsi:type="dcterms:W3CDTF">2026-04-02T00:31:58Z</dcterms:modified>
</cp:coreProperties>
</file>